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9" r:id="rId23"/>
    <p:sldId id="284" r:id="rId24"/>
    <p:sldId id="286" r:id="rId25"/>
    <p:sldId id="287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280" y="-1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810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862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344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699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368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073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066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468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315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155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333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82EC5-9650-44B7-9036-511AAE444D82}" type="datetimeFigureOut">
              <a:rPr lang="en-ZA" smtClean="0"/>
              <a:t>2014/03/12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79AF-3650-4EC9-8B46-4CB0C1AD64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673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ally.peberdy@gcro.ac.z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Small Scale Cross Border Trade in Southern Africa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>
                <a:solidFill>
                  <a:schemeClr val="tx1"/>
                </a:solidFill>
              </a:rPr>
              <a:t>Sally Peberdy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Gauteng City-Region Observatory, Johannesburg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Email: </a:t>
            </a:r>
            <a:r>
              <a:rPr lang="en-ZA" u="sng" dirty="0" smtClean="0">
                <a:solidFill>
                  <a:schemeClr val="tx1"/>
                </a:solidFill>
                <a:hlinkClick r:id="rId2"/>
              </a:rPr>
              <a:t>sally.peberdy@gcro.ac.za</a:t>
            </a:r>
            <a:endParaRPr lang="en-ZA" u="sng" dirty="0" smtClean="0">
              <a:solidFill>
                <a:schemeClr val="tx1"/>
              </a:solidFill>
            </a:endParaRPr>
          </a:p>
          <a:p>
            <a:r>
              <a:rPr lang="en-ZA" dirty="0">
                <a:solidFill>
                  <a:schemeClr val="tx1"/>
                </a:solidFill>
              </a:rPr>
              <a:t>w</a:t>
            </a:r>
            <a:r>
              <a:rPr lang="en-ZA" dirty="0" smtClean="0">
                <a:solidFill>
                  <a:schemeClr val="tx1"/>
                </a:solidFill>
              </a:rPr>
              <a:t>ith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E </a:t>
            </a:r>
            <a:r>
              <a:rPr lang="en-ZA" dirty="0" err="1" smtClean="0">
                <a:solidFill>
                  <a:schemeClr val="tx1"/>
                </a:solidFill>
              </a:rPr>
              <a:t>Cambell</a:t>
            </a:r>
            <a:r>
              <a:rPr lang="en-ZA" dirty="0" smtClean="0">
                <a:solidFill>
                  <a:schemeClr val="tx1"/>
                </a:solidFill>
              </a:rPr>
              <a:t> &amp; Z. </a:t>
            </a:r>
            <a:r>
              <a:rPr lang="en-ZA" dirty="0" err="1" smtClean="0">
                <a:solidFill>
                  <a:schemeClr val="tx1"/>
                </a:solidFill>
              </a:rPr>
              <a:t>Mokhomane</a:t>
            </a:r>
            <a:r>
              <a:rPr lang="en-ZA" dirty="0" smtClean="0">
                <a:solidFill>
                  <a:schemeClr val="tx1"/>
                </a:solidFill>
              </a:rPr>
              <a:t>; T. Green; M. </a:t>
            </a:r>
            <a:r>
              <a:rPr lang="en-ZA" dirty="0" err="1" smtClean="0">
                <a:solidFill>
                  <a:schemeClr val="tx1"/>
                </a:solidFill>
              </a:rPr>
              <a:t>Tsoka</a:t>
            </a:r>
            <a:r>
              <a:rPr lang="en-ZA" dirty="0" smtClean="0">
                <a:solidFill>
                  <a:schemeClr val="tx1"/>
                </a:solidFill>
              </a:rPr>
              <a:t>; I Raimundo &amp; B. </a:t>
            </a:r>
            <a:r>
              <a:rPr lang="en-ZA" dirty="0" err="1" smtClean="0">
                <a:solidFill>
                  <a:schemeClr val="tx1"/>
                </a:solidFill>
              </a:rPr>
              <a:t>Cau</a:t>
            </a:r>
            <a:r>
              <a:rPr lang="en-ZA" dirty="0" smtClean="0">
                <a:solidFill>
                  <a:schemeClr val="tx1"/>
                </a:solidFill>
              </a:rPr>
              <a:t>; N. </a:t>
            </a:r>
            <a:r>
              <a:rPr lang="en-ZA" dirty="0" err="1" smtClean="0">
                <a:solidFill>
                  <a:schemeClr val="tx1"/>
                </a:solidFill>
              </a:rPr>
              <a:t>Nickanor</a:t>
            </a:r>
            <a:r>
              <a:rPr lang="en-ZA" dirty="0" smtClean="0">
                <a:solidFill>
                  <a:schemeClr val="tx1"/>
                </a:solidFill>
              </a:rPr>
              <a:t>, M. </a:t>
            </a:r>
            <a:r>
              <a:rPr lang="en-ZA" dirty="0" err="1" smtClean="0">
                <a:solidFill>
                  <a:schemeClr val="tx1"/>
                </a:solidFill>
              </a:rPr>
              <a:t>Conteh</a:t>
            </a:r>
            <a:r>
              <a:rPr lang="en-ZA" dirty="0" smtClean="0">
                <a:solidFill>
                  <a:schemeClr val="tx1"/>
                </a:solidFill>
              </a:rPr>
              <a:t> &amp; G. </a:t>
            </a:r>
            <a:r>
              <a:rPr lang="en-ZA" dirty="0" err="1" smtClean="0">
                <a:solidFill>
                  <a:schemeClr val="tx1"/>
                </a:solidFill>
              </a:rPr>
              <a:t>Eiseb</a:t>
            </a:r>
            <a:r>
              <a:rPr lang="en-ZA" dirty="0" smtClean="0">
                <a:solidFill>
                  <a:schemeClr val="tx1"/>
                </a:solidFill>
              </a:rPr>
              <a:t>; N. </a:t>
            </a:r>
            <a:r>
              <a:rPr lang="en-ZA" dirty="0" err="1" smtClean="0">
                <a:solidFill>
                  <a:schemeClr val="tx1"/>
                </a:solidFill>
              </a:rPr>
              <a:t>Zindela</a:t>
            </a:r>
            <a:r>
              <a:rPr lang="en-ZA" dirty="0" smtClean="0">
                <a:solidFill>
                  <a:schemeClr val="tx1"/>
                </a:solidFill>
              </a:rPr>
              <a:t>; C. </a:t>
            </a:r>
            <a:r>
              <a:rPr lang="en-ZA" dirty="0" err="1" smtClean="0">
                <a:solidFill>
                  <a:schemeClr val="tx1"/>
                </a:solidFill>
              </a:rPr>
              <a:t>Mulenga</a:t>
            </a:r>
            <a:r>
              <a:rPr lang="en-ZA" dirty="0" smtClean="0">
                <a:solidFill>
                  <a:schemeClr val="tx1"/>
                </a:solidFill>
              </a:rPr>
              <a:t>; D.S. Tevera &amp; G. Tawodzera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825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ZA" sz="2800" b="1" dirty="0" smtClean="0"/>
              <a:t>Country where goods were produced (%)</a:t>
            </a:r>
            <a:br>
              <a:rPr lang="en-ZA" sz="2800" b="1" dirty="0" smtClean="0"/>
            </a:br>
            <a:r>
              <a:rPr lang="en-CA" altLang="en-U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*12.2% </a:t>
            </a:r>
            <a:r>
              <a:rPr lang="en-CA" altLang="en-US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produced </a:t>
            </a:r>
            <a:r>
              <a:rPr lang="en-CA" altLang="en-U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in Tanzania</a:t>
            </a:r>
            <a:r>
              <a:rPr lang="en-ZA" altLang="en-US" sz="1800" dirty="0">
                <a:latin typeface="Arial" pitchFamily="34" charset="0"/>
                <a:cs typeface="Arial" pitchFamily="34" charset="0"/>
              </a:rPr>
              <a:t/>
            </a:r>
            <a:br>
              <a:rPr lang="en-ZA" altLang="en-US" sz="1800" dirty="0">
                <a:latin typeface="Arial" pitchFamily="34" charset="0"/>
                <a:cs typeface="Arial" pitchFamily="34" charset="0"/>
              </a:rPr>
            </a:br>
            <a:r>
              <a:rPr lang="en-CA" altLang="en-U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** most made in Mozambique with significant contribution </a:t>
            </a:r>
            <a:r>
              <a:rPr lang="en-CA" altLang="en-US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produced </a:t>
            </a:r>
            <a:r>
              <a:rPr lang="en-CA" altLang="en-U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in Zambia</a:t>
            </a:r>
            <a:r>
              <a:rPr lang="en-ZA" alt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ZA" altLang="en-US" sz="2000" dirty="0">
                <a:latin typeface="Arial" pitchFamily="34" charset="0"/>
                <a:cs typeface="Arial" pitchFamily="34" charset="0"/>
              </a:rPr>
            </a:br>
            <a:r>
              <a:rPr lang="en-CA" altLang="en-US" sz="1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*** 50% made in Holland</a:t>
            </a:r>
            <a:r>
              <a:rPr lang="en-CA" altLang="en-US" sz="1800" dirty="0">
                <a:latin typeface="Arial" pitchFamily="34" charset="0"/>
                <a:cs typeface="Arial" pitchFamily="34" charset="0"/>
              </a:rPr>
              <a:t/>
            </a:r>
            <a:br>
              <a:rPr lang="en-CA" altLang="en-US" sz="1800" dirty="0">
                <a:latin typeface="Arial" pitchFamily="34" charset="0"/>
                <a:cs typeface="Arial" pitchFamily="34" charset="0"/>
              </a:rPr>
            </a:br>
            <a:endParaRPr lang="en-ZA" sz="1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374055"/>
              </p:ext>
            </p:extLst>
          </p:nvPr>
        </p:nvGraphicFramePr>
        <p:xfrm>
          <a:off x="611560" y="1556792"/>
          <a:ext cx="8064895" cy="4656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102"/>
                <a:gridCol w="857291"/>
                <a:gridCol w="1266887"/>
                <a:gridCol w="825540"/>
                <a:gridCol w="1208677"/>
                <a:gridCol w="1208677"/>
                <a:gridCol w="810721"/>
              </a:tblGrid>
              <a:tr h="38687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Country of survey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South Africa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Other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China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Other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Other/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>
                          <a:effectLst/>
                        </a:rPr>
                        <a:t>Don't know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38687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SADC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East Asia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multiple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6770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>
                          <a:effectLst/>
                        </a:rPr>
                        <a:t>&amp;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>
                          <a:effectLst/>
                        </a:rPr>
                        <a:t> 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places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8687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COMESA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Botswana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ZA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37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Lesotho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ZA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37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Malawi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FF0000"/>
                          </a:solidFill>
                          <a:effectLst/>
                        </a:rPr>
                        <a:t>*17</a:t>
                      </a:r>
                      <a:endParaRPr lang="en-ZA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558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Mozambique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53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n-ZA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37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Namibia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37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Swaziland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FF0000"/>
                          </a:solidFill>
                          <a:effectLst/>
                        </a:rPr>
                        <a:t>47</a:t>
                      </a:r>
                      <a:endParaRPr lang="en-ZA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37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Zambia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ZA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***17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  <a:tr h="37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Zimbabwe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**44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-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-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41" marR="5214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84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ZA" sz="3100" b="1" dirty="0" smtClean="0"/>
              <a:t>Value of goods carried (%)</a:t>
            </a:r>
            <a:r>
              <a:rPr lang="en-ZA" sz="1600" b="1" dirty="0" smtClean="0"/>
              <a:t/>
            </a:r>
            <a:br>
              <a:rPr lang="en-ZA" sz="1600" b="1" dirty="0" smtClean="0"/>
            </a:br>
            <a:r>
              <a:rPr lang="en-ZA" sz="1600" dirty="0" smtClean="0"/>
              <a:t>Source: Origin &amp; destination survey</a:t>
            </a:r>
            <a:endParaRPr lang="en-ZA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587602"/>
              </p:ext>
            </p:extLst>
          </p:nvPr>
        </p:nvGraphicFramePr>
        <p:xfrm>
          <a:off x="107504" y="1340768"/>
          <a:ext cx="8640960" cy="5189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954106"/>
                <a:gridCol w="1053117"/>
                <a:gridCol w="1053117"/>
                <a:gridCol w="1053117"/>
                <a:gridCol w="1053117"/>
                <a:gridCol w="1053117"/>
                <a:gridCol w="1125125"/>
              </a:tblGrid>
              <a:tr h="8105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effectLst/>
                        </a:rPr>
                        <a:t>Country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>
                          <a:effectLst/>
                        </a:rPr>
                        <a:t>R1-500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>
                          <a:effectLst/>
                        </a:rPr>
                        <a:t>R501-1000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>
                          <a:effectLst/>
                        </a:rPr>
                        <a:t>R1001-2000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>
                          <a:effectLst/>
                        </a:rPr>
                        <a:t>R2001-5000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>
                          <a:effectLst/>
                        </a:rPr>
                        <a:t>R5001-10000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>
                          <a:effectLst/>
                        </a:rPr>
                        <a:t>R10001-15000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</a:rPr>
                        <a:t>over R15000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  <a:tr h="202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>
                          <a:effectLst/>
                        </a:rPr>
                        <a:t>of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</a:rPr>
                        <a:t> 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110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>
                          <a:effectLst/>
                        </a:rPr>
                        <a:t>survey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1" u="none" strike="noStrike" dirty="0">
                          <a:effectLst/>
                        </a:rPr>
                        <a:t> 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137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effectLst/>
                        </a:rPr>
                        <a:t>Botswana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80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0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-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>
                          <a:effectLst/>
                        </a:rPr>
                        <a:t>-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  <a:tr h="4110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>
                          <a:effectLst/>
                        </a:rPr>
                        <a:t>Lesotho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>
                          <a:effectLst/>
                        </a:rPr>
                        <a:t>63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13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-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  <a:tr h="4110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>
                          <a:effectLst/>
                        </a:rPr>
                        <a:t>Malawi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8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24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32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8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  <a:tr h="6137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>
                          <a:effectLst/>
                        </a:rPr>
                        <a:t>Mozambique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30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29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21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  <a:tr h="6137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>
                          <a:effectLst/>
                        </a:rPr>
                        <a:t>Swaziland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8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54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20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5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-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8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  <a:tr h="4110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>
                          <a:effectLst/>
                        </a:rPr>
                        <a:t>Zambia</a:t>
                      </a:r>
                      <a:endParaRPr lang="en-Z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44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10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7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4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3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  <a:tr h="6137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effectLst/>
                        </a:rPr>
                        <a:t>Zimbabwe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24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12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37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20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6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>
                          <a:effectLst/>
                        </a:rPr>
                        <a:t>2</a:t>
                      </a:r>
                      <a:endParaRPr lang="en-ZA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>
                          <a:effectLst/>
                        </a:rPr>
                        <a:t>-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26" marR="5126" marT="51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36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CA" sz="2800" b="1" dirty="0"/>
              <a:t>Total duties paid during study and mean duties paid per </a:t>
            </a:r>
            <a:r>
              <a:rPr lang="en-CA" sz="2800" b="1" dirty="0" smtClean="0"/>
              <a:t>trader (ZAR) </a:t>
            </a:r>
            <a:r>
              <a:rPr lang="en-CA" sz="2700" b="1" dirty="0" smtClean="0"/>
              <a:t>– from 1,780 traders recorded paying duties (average R564 per trader)</a:t>
            </a:r>
            <a:r>
              <a:rPr lang="en-CA" sz="1600" b="1" dirty="0" smtClean="0"/>
              <a:t/>
            </a:r>
            <a:br>
              <a:rPr lang="en-CA" sz="1600" b="1" dirty="0" smtClean="0"/>
            </a:br>
            <a:r>
              <a:rPr lang="en-CA" sz="1600" dirty="0" smtClean="0"/>
              <a:t>Source: Border monitoring survey</a:t>
            </a:r>
            <a:endParaRPr lang="en-Z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596621"/>
              </p:ext>
            </p:extLst>
          </p:nvPr>
        </p:nvGraphicFramePr>
        <p:xfrm>
          <a:off x="107504" y="1412779"/>
          <a:ext cx="8928992" cy="5463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1242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Country and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border post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of survey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Duties paid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(South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African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Rand)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Duties paid</a:t>
                      </a:r>
                      <a:endParaRPr lang="en-ZA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(own currency)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Mean duties</a:t>
                      </a:r>
                      <a:endParaRPr lang="en-ZA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paid per trader</a:t>
                      </a:r>
                      <a:endParaRPr lang="en-ZA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paying duties</a:t>
                      </a:r>
                      <a:endParaRPr lang="en-ZA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(own currency)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Botswana (Pula) </a:t>
                      </a:r>
                      <a:r>
                        <a:rPr lang="en-US" sz="1600" dirty="0">
                          <a:effectLst/>
                        </a:rPr>
                        <a:t>(N=782/613)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63,331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55,735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78.75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Lesotho (</a:t>
                      </a:r>
                      <a:r>
                        <a:rPr lang="en-US" sz="1600" b="1" dirty="0" err="1">
                          <a:effectLst/>
                        </a:rPr>
                        <a:t>Maluti</a:t>
                      </a:r>
                      <a:r>
                        <a:rPr lang="en-US" sz="1600" b="1" dirty="0">
                          <a:effectLst/>
                        </a:rPr>
                        <a:t>) </a:t>
                      </a:r>
                      <a:r>
                        <a:rPr lang="en-US" sz="1600" dirty="0">
                          <a:effectLst/>
                        </a:rPr>
                        <a:t>(N=201)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Malawi (Kwacha) </a:t>
                      </a:r>
                      <a:r>
                        <a:rPr lang="en-US" sz="1600" dirty="0">
                          <a:effectLst/>
                        </a:rPr>
                        <a:t>(N=302/300)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219,627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3,977,439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13,214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Mozambique (</a:t>
                      </a:r>
                      <a:r>
                        <a:rPr lang="en-US" sz="1600" b="1" dirty="0" err="1">
                          <a:effectLst/>
                        </a:rPr>
                        <a:t>Netica</a:t>
                      </a:r>
                      <a:r>
                        <a:rPr lang="en-US" sz="1600" b="1" dirty="0">
                          <a:effectLst/>
                        </a:rPr>
                        <a:t>) </a:t>
                      </a:r>
                      <a:r>
                        <a:rPr lang="en-US" sz="1600" dirty="0">
                          <a:effectLst/>
                        </a:rPr>
                        <a:t>(N=500/34)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501,254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1,854,643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224,668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Swaziland (Emalangeni) </a:t>
                      </a:r>
                      <a:r>
                        <a:rPr lang="en-US" sz="1600" dirty="0">
                          <a:effectLst/>
                        </a:rPr>
                        <a:t>(N=790/208)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82,807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82,807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401.97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Zambia (Kwacha) </a:t>
                      </a:r>
                      <a:r>
                        <a:rPr lang="en-US" sz="1600" dirty="0">
                          <a:effectLst/>
                        </a:rPr>
                        <a:t>N=783/586)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133,379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66,957,069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114,261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Zimbabwe (Z $) </a:t>
                      </a:r>
                      <a:r>
                        <a:rPr lang="en-US" sz="1600" dirty="0">
                          <a:effectLst/>
                        </a:rPr>
                        <a:t>(N=1438/39)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3,954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134,440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3,447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5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TOTAL SURVEY (ZAR)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1,004,352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784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7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CA" sz="2800" b="1" dirty="0" smtClean="0"/>
              <a:t>Proportion </a:t>
            </a:r>
            <a:r>
              <a:rPr lang="en-CA" sz="2800" b="1" dirty="0"/>
              <a:t>of traders monitored </a:t>
            </a:r>
            <a:r>
              <a:rPr lang="en-CA" sz="2800" b="1" dirty="0" smtClean="0"/>
              <a:t>NOT paying </a:t>
            </a:r>
            <a:r>
              <a:rPr lang="en-CA" sz="2800" b="1" dirty="0"/>
              <a:t>duties </a:t>
            </a:r>
            <a:r>
              <a:rPr lang="en-CA" sz="2800" b="1" dirty="0" smtClean="0"/>
              <a:t>(%)</a:t>
            </a:r>
            <a:r>
              <a:rPr lang="en-CA" sz="1600" b="1" dirty="0" smtClean="0"/>
              <a:t/>
            </a:r>
            <a:br>
              <a:rPr lang="en-CA" sz="1600" b="1" dirty="0" smtClean="0"/>
            </a:br>
            <a:r>
              <a:rPr lang="en-CA" sz="1800" dirty="0"/>
              <a:t>Source: Border </a:t>
            </a:r>
            <a:r>
              <a:rPr lang="en-CA" sz="1800" dirty="0" smtClean="0"/>
              <a:t>monitoring </a:t>
            </a:r>
            <a:r>
              <a:rPr lang="en-CA" sz="1800" dirty="0"/>
              <a:t>survey</a:t>
            </a:r>
            <a:r>
              <a:rPr lang="en-ZA" sz="1800" dirty="0"/>
              <a:t/>
            </a:r>
            <a:br>
              <a:rPr lang="en-ZA" sz="1800" dirty="0"/>
            </a:br>
            <a:endParaRPr lang="en-ZA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388849"/>
              </p:ext>
            </p:extLst>
          </p:nvPr>
        </p:nvGraphicFramePr>
        <p:xfrm>
          <a:off x="539552" y="1412775"/>
          <a:ext cx="8147248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3624"/>
                <a:gridCol w="4073624"/>
              </a:tblGrid>
              <a:tr h="1783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Country of survey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Proportion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of traders monitored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NOT </a:t>
                      </a:r>
                      <a:r>
                        <a:rPr lang="en-US" sz="1800" b="1" dirty="0">
                          <a:effectLst/>
                        </a:rPr>
                        <a:t>paying </a:t>
                      </a:r>
                      <a:r>
                        <a:rPr lang="en-US" sz="1800" b="1" dirty="0" smtClean="0">
                          <a:effectLst/>
                        </a:rPr>
                        <a:t>duties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(entering</a:t>
                      </a:r>
                      <a:r>
                        <a:rPr lang="en-US" sz="1800" b="1" baseline="0" dirty="0" smtClean="0">
                          <a:effectLst/>
                        </a:rPr>
                        <a:t> country of survey)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(%)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Botswana (N=781)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21.5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Lesotho (N=201)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100.0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Malawi (N=302)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Mozambique (N=500)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92.6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Swaziland (N=790)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73.7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Zambia (N=780)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24.9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Zimbabwe (N=1438)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97.3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625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5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2800" b="1" dirty="0"/>
              <a:t>Kind of permit used to travel when going to another country on business </a:t>
            </a:r>
            <a:r>
              <a:rPr lang="en-CA" sz="2800" b="1" dirty="0" smtClean="0"/>
              <a:t>(%)</a:t>
            </a:r>
            <a:r>
              <a:rPr lang="en-CA" sz="1600" b="1" dirty="0" smtClean="0"/>
              <a:t/>
            </a:r>
            <a:br>
              <a:rPr lang="en-CA" sz="1600" b="1" dirty="0" smtClean="0"/>
            </a:br>
            <a:r>
              <a:rPr lang="en-CA" sz="2400" dirty="0"/>
              <a:t>Source: Origin and destination </a:t>
            </a:r>
            <a:r>
              <a:rPr lang="en-CA" sz="2400" dirty="0" smtClean="0"/>
              <a:t>survey</a:t>
            </a:r>
            <a:r>
              <a:rPr lang="en-ZA" sz="2800" b="1" dirty="0"/>
              <a:t/>
            </a:r>
            <a:br>
              <a:rPr lang="en-ZA" sz="2800" b="1" dirty="0"/>
            </a:br>
            <a:endParaRPr lang="en-Z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93276"/>
              </p:ext>
            </p:extLst>
          </p:nvPr>
        </p:nvGraphicFramePr>
        <p:xfrm>
          <a:off x="683567" y="1700805"/>
          <a:ext cx="7560840" cy="3874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191"/>
                <a:gridCol w="1654149"/>
                <a:gridCol w="931500"/>
                <a:gridCol w="1098189"/>
                <a:gridCol w="1741415"/>
                <a:gridCol w="735396"/>
              </a:tblGrid>
              <a:tr h="795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Country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of survey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No permit required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Visitors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permit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Local permit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Permanent resident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Other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Botswana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Lesotho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Malawi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Mozambique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Namibia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Swaziland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Zambia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Zimbabwe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60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100" b="1" dirty="0"/>
              <a:t>Major problems encountered by traders </a:t>
            </a:r>
            <a:r>
              <a:rPr lang="en-CA" sz="3100" b="1" dirty="0" smtClean="0"/>
              <a:t>crossing borders (selected)</a:t>
            </a:r>
            <a:br>
              <a:rPr lang="en-CA" sz="3100" b="1" dirty="0" smtClean="0"/>
            </a:br>
            <a:r>
              <a:rPr lang="en-CA" sz="1600" dirty="0" smtClean="0"/>
              <a:t>Source: Origin &amp; destination survey</a:t>
            </a:r>
            <a:r>
              <a:rPr lang="en-ZA" sz="2800" b="1" dirty="0"/>
              <a:t/>
            </a:r>
            <a:br>
              <a:rPr lang="en-ZA" sz="2800" b="1" dirty="0"/>
            </a:br>
            <a:endParaRPr lang="en-Z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715315"/>
              </p:ext>
            </p:extLst>
          </p:nvPr>
        </p:nvGraphicFramePr>
        <p:xfrm>
          <a:off x="395536" y="1268761"/>
          <a:ext cx="8352928" cy="4896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60029"/>
                <a:gridCol w="778853"/>
                <a:gridCol w="714046"/>
              </a:tblGrid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Problem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Customs related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Duties paid are too high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Tariffs/duties always fluctuate/Customs set own prices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Unwarranted confiscation/detention of goods 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Immigration related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Lack of permits/high cost of permits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Days allowed in recipient country are too few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General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Long queues/congestion/delays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Too much corruption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Staff unfriendly/rude/impatient/unnecessary questioning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Physical harassment/beating/violation of human rights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Transport problems/poor road networks/transport prices high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815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CA" sz="2800" b="1" dirty="0"/>
              <a:t>Mode of transport to and from border </a:t>
            </a:r>
            <a:r>
              <a:rPr lang="en-CA" sz="2800" b="1" dirty="0" smtClean="0"/>
              <a:t>(%)</a:t>
            </a:r>
            <a:r>
              <a:rPr lang="en-CA" sz="1600" b="1" dirty="0" smtClean="0"/>
              <a:t/>
            </a:r>
            <a:br>
              <a:rPr lang="en-CA" sz="1600" b="1" dirty="0" smtClean="0"/>
            </a:br>
            <a:r>
              <a:rPr lang="en-CA" sz="1800" dirty="0"/>
              <a:t>Source: Origin and destination </a:t>
            </a:r>
            <a:r>
              <a:rPr lang="en-CA" sz="1800" dirty="0" smtClean="0"/>
              <a:t>survey</a:t>
            </a:r>
            <a:endParaRPr lang="en-ZA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072931"/>
              </p:ext>
            </p:extLst>
          </p:nvPr>
        </p:nvGraphicFramePr>
        <p:xfrm>
          <a:off x="107504" y="908723"/>
          <a:ext cx="9036496" cy="5949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034988"/>
                <a:gridCol w="1129562"/>
                <a:gridCol w="1129562"/>
                <a:gridCol w="1129562"/>
                <a:gridCol w="1129562"/>
                <a:gridCol w="1129562"/>
                <a:gridCol w="1129562"/>
              </a:tblGrid>
              <a:tr h="1132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Country of </a:t>
                      </a:r>
                      <a:endParaRPr lang="en-ZA" sz="16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Survey</a:t>
                      </a:r>
                      <a:endParaRPr lang="en-ZA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Travel </a:t>
                      </a:r>
                      <a:endParaRPr lang="en-ZA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to/from border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Foot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Bus/taxi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Car/van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Truck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Bicycle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Train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Botswana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91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Lesotho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From 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Malawi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90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Mozambique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Namibia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40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39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Swaziland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40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Zambia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  <a:latin typeface="+mn-lt"/>
                          <a:ea typeface="Times New Roman"/>
                        </a:rPr>
                        <a:t>Zimbabwe</a:t>
                      </a:r>
                      <a:endParaRPr lang="en-Z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From 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300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CA" sz="2800" b="1" dirty="0"/>
              <a:t>Frequency of travel to another country for business </a:t>
            </a:r>
            <a:r>
              <a:rPr lang="en-CA" sz="2800" b="1" dirty="0" smtClean="0"/>
              <a:t>(%)</a:t>
            </a:r>
            <a:r>
              <a:rPr lang="en-CA" sz="2800" dirty="0"/>
              <a:t> </a:t>
            </a:r>
            <a:r>
              <a:rPr lang="en-CA" sz="1600" dirty="0"/>
              <a:t>Source: Origin and destination survey</a:t>
            </a:r>
            <a:endParaRPr lang="en-ZA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192809"/>
              </p:ext>
            </p:extLst>
          </p:nvPr>
        </p:nvGraphicFramePr>
        <p:xfrm>
          <a:off x="-1" y="1268762"/>
          <a:ext cx="9036496" cy="5546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665"/>
                <a:gridCol w="1034191"/>
                <a:gridCol w="1290928"/>
                <a:gridCol w="1290928"/>
                <a:gridCol w="1290928"/>
                <a:gridCol w="1290928"/>
                <a:gridCol w="1290928"/>
              </a:tblGrid>
              <a:tr h="183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Country of survey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Once a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day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or more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Couple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of  times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 week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Once a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week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Twice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 month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Once a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month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Couple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of times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 year 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or less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Botswana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Lesotho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Malawi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5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Mozambique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Namibia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Swaziland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Zambia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Zimbabwe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920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b="1" dirty="0"/>
              <a:t>Length of stay in country travel to for business </a:t>
            </a:r>
            <a:r>
              <a:rPr lang="en-CA" sz="2800" b="1" dirty="0" smtClean="0"/>
              <a:t>(%)</a:t>
            </a:r>
            <a:r>
              <a:rPr lang="en-CA" sz="1600" b="1" dirty="0" smtClean="0"/>
              <a:t/>
            </a:r>
            <a:br>
              <a:rPr lang="en-CA" sz="1600" b="1" dirty="0" smtClean="0"/>
            </a:br>
            <a:r>
              <a:rPr lang="en-CA" sz="1600" dirty="0"/>
              <a:t>Source: Origin and destination survey</a:t>
            </a:r>
            <a:endParaRPr lang="en-ZA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074609"/>
              </p:ext>
            </p:extLst>
          </p:nvPr>
        </p:nvGraphicFramePr>
        <p:xfrm>
          <a:off x="323529" y="1412776"/>
          <a:ext cx="8496942" cy="496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7652"/>
                <a:gridCol w="1673042"/>
                <a:gridCol w="825543"/>
                <a:gridCol w="825543"/>
                <a:gridCol w="973745"/>
                <a:gridCol w="992408"/>
                <a:gridCol w="1639009"/>
              </a:tblGrid>
              <a:tr h="139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Country of</a:t>
                      </a:r>
                      <a:endParaRPr lang="en-ZA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Survey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Whole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day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or less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2-3 days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4-7 days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1-2 weeks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3-4 weeks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 month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and </a:t>
                      </a:r>
                      <a:endParaRPr lang="en-ZA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over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Botswana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Lesotho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Malawi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Mozambique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Namibia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Swaziland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Zambia</a:t>
                      </a:r>
                      <a:endParaRPr lang="en-ZA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Zimbabwe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4550" y="2898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61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100" b="1" dirty="0"/>
              <a:t>Type of outlet where goods were bought </a:t>
            </a:r>
            <a:r>
              <a:rPr lang="en-CA" sz="3100" b="1" dirty="0" smtClean="0"/>
              <a:t>(%)</a:t>
            </a:r>
            <a:r>
              <a:rPr lang="en-CA" sz="3100" dirty="0" smtClean="0"/>
              <a:t/>
            </a:r>
            <a:br>
              <a:rPr lang="en-CA" sz="3100" dirty="0" smtClean="0"/>
            </a:br>
            <a:r>
              <a:rPr lang="en-CA" sz="1800" dirty="0"/>
              <a:t>Source: Origin and destination </a:t>
            </a:r>
            <a:r>
              <a:rPr lang="en-CA" sz="1800" dirty="0" smtClean="0"/>
              <a:t>survey</a:t>
            </a:r>
            <a:br>
              <a:rPr lang="en-CA" sz="1800" dirty="0" smtClean="0"/>
            </a:br>
            <a:r>
              <a:rPr lang="en-CA" sz="1800" dirty="0" smtClean="0"/>
              <a:t>Note </a:t>
            </a:r>
            <a:r>
              <a:rPr lang="en-CA" sz="1800" dirty="0"/>
              <a:t>totals may add up to more than 100% as respondents could provide multiple answers</a:t>
            </a:r>
            <a:r>
              <a:rPr lang="en-CA" sz="2800" dirty="0"/>
              <a:t>.</a:t>
            </a:r>
            <a:r>
              <a:rPr lang="en-ZA" sz="2800" dirty="0"/>
              <a:t/>
            </a:r>
            <a:br>
              <a:rPr lang="en-ZA" sz="2800" dirty="0"/>
            </a:br>
            <a:endParaRPr lang="en-ZA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943377"/>
              </p:ext>
            </p:extLst>
          </p:nvPr>
        </p:nvGraphicFramePr>
        <p:xfrm>
          <a:off x="251521" y="1412776"/>
          <a:ext cx="8784976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824"/>
                <a:gridCol w="1358131"/>
                <a:gridCol w="1005630"/>
                <a:gridCol w="1104077"/>
                <a:gridCol w="1440697"/>
                <a:gridCol w="1440697"/>
                <a:gridCol w="793920"/>
              </a:tblGrid>
              <a:tr h="154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Country </a:t>
                      </a:r>
                      <a:r>
                        <a:rPr lang="en-US" sz="1800" b="1" dirty="0" smtClean="0">
                          <a:effectLst/>
                        </a:rPr>
                        <a:t>of </a:t>
                      </a:r>
                      <a:r>
                        <a:rPr lang="en-US" sz="1800" b="1" dirty="0">
                          <a:effectLst/>
                        </a:rPr>
                        <a:t>survey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Wholesaler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Retailer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Informal market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Commercial farm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Smallholder farm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Other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Botswana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Lesotho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Malawi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Mozambique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Namibia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79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Swaziland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Zambia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Zimbabwe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24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60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3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/>
              <a:t>Acknowledgements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ZA" sz="1800" dirty="0" smtClean="0"/>
              <a:t>Research produced by the Southern African Migration Project in 2007 with financial support from the British Department for International Development </a:t>
            </a:r>
          </a:p>
          <a:p>
            <a:r>
              <a:rPr lang="en-ZA" sz="1800" dirty="0" smtClean="0"/>
              <a:t>SAMP partners who undertook the research and produced the country reports on which this is based: </a:t>
            </a:r>
          </a:p>
          <a:p>
            <a:pPr lvl="1"/>
            <a:r>
              <a:rPr lang="en-GB" sz="1400" b="1" dirty="0"/>
              <a:t>Campbell, E. and </a:t>
            </a:r>
            <a:r>
              <a:rPr lang="en-GB" sz="1400" b="1" dirty="0" err="1"/>
              <a:t>Mokhomane</a:t>
            </a:r>
            <a:r>
              <a:rPr lang="en-GB" sz="1400" dirty="0"/>
              <a:t>,</a:t>
            </a:r>
            <a:r>
              <a:rPr lang="en-GB" sz="1400" b="1" dirty="0"/>
              <a:t> Z</a:t>
            </a:r>
            <a:r>
              <a:rPr lang="en-GB" sz="1400" dirty="0"/>
              <a:t>. 2007. “Informal Cross-Border Traders in Botswana.” University of Botswana.</a:t>
            </a:r>
            <a:endParaRPr lang="en-ZA" sz="1400" dirty="0"/>
          </a:p>
          <a:p>
            <a:pPr lvl="1"/>
            <a:r>
              <a:rPr lang="en-GB" sz="1400" b="1" dirty="0"/>
              <a:t>Green, T. </a:t>
            </a:r>
            <a:r>
              <a:rPr lang="en-GB" sz="1400" dirty="0"/>
              <a:t>2007. “Small Scale Cross Border Trade Study: Lesotho Report.” </a:t>
            </a:r>
            <a:r>
              <a:rPr lang="en-GB" sz="1400" dirty="0" err="1"/>
              <a:t>Sechaba</a:t>
            </a:r>
            <a:r>
              <a:rPr lang="en-GB" sz="1400" dirty="0"/>
              <a:t> Consultants.</a:t>
            </a:r>
            <a:endParaRPr lang="en-ZA" sz="1400" dirty="0"/>
          </a:p>
          <a:p>
            <a:pPr lvl="1"/>
            <a:r>
              <a:rPr lang="en-GB" sz="1400" b="1" dirty="0" err="1"/>
              <a:t>Tsoka</a:t>
            </a:r>
            <a:r>
              <a:rPr lang="en-GB" sz="1400" b="1" dirty="0"/>
              <a:t>, M</a:t>
            </a:r>
            <a:r>
              <a:rPr lang="en-GB" sz="1400" dirty="0"/>
              <a:t>. 2007. “Cross Border Trade Study: Malawi Report.” University of Malawi, Centre for Social Research.</a:t>
            </a:r>
            <a:endParaRPr lang="en-ZA" sz="1400" dirty="0"/>
          </a:p>
          <a:p>
            <a:pPr lvl="1"/>
            <a:r>
              <a:rPr lang="en-GB" sz="1400" b="1" dirty="0"/>
              <a:t>Raimundo, I. and </a:t>
            </a:r>
            <a:r>
              <a:rPr lang="en-GB" sz="1400" b="1" dirty="0" err="1"/>
              <a:t>Cau</a:t>
            </a:r>
            <a:r>
              <a:rPr lang="en-GB" sz="1400" b="1" dirty="0"/>
              <a:t>, B</a:t>
            </a:r>
            <a:r>
              <a:rPr lang="en-GB" sz="1400" dirty="0"/>
              <a:t>. 2007. “Border Monitoring of Cross Border Trade: Mozambique.” University of Eduardo </a:t>
            </a:r>
            <a:r>
              <a:rPr lang="en-GB" sz="1400" dirty="0" err="1"/>
              <a:t>Mondlane</a:t>
            </a:r>
            <a:r>
              <a:rPr lang="en-GB" sz="1400" dirty="0"/>
              <a:t>. </a:t>
            </a:r>
            <a:endParaRPr lang="en-ZA" sz="1400" dirty="0"/>
          </a:p>
          <a:p>
            <a:pPr lvl="1"/>
            <a:r>
              <a:rPr lang="en-GB" sz="1400" b="1" dirty="0" err="1"/>
              <a:t>Nickanor</a:t>
            </a:r>
            <a:r>
              <a:rPr lang="en-GB" sz="1400" b="1" dirty="0"/>
              <a:t>, N.M., </a:t>
            </a:r>
            <a:r>
              <a:rPr lang="en-GB" sz="1400" b="1" dirty="0" err="1"/>
              <a:t>Conteh</a:t>
            </a:r>
            <a:r>
              <a:rPr lang="en-GB" sz="1400" b="1" dirty="0"/>
              <a:t>, M. and G. </a:t>
            </a:r>
            <a:r>
              <a:rPr lang="en-GB" sz="1400" b="1" dirty="0" err="1"/>
              <a:t>Eiseb</a:t>
            </a:r>
            <a:r>
              <a:rPr lang="en-GB" sz="1400" dirty="0"/>
              <a:t>. 2007. “Unpacking Huge Quantities into Smaller Units: Small-Scale Cross Border Trade Between Namibia and her Northern Neighbours.” University of Namibia.</a:t>
            </a:r>
            <a:endParaRPr lang="en-ZA" sz="1400" dirty="0"/>
          </a:p>
          <a:p>
            <a:pPr lvl="1"/>
            <a:r>
              <a:rPr lang="en-US" sz="1400" b="1" dirty="0" err="1"/>
              <a:t>Zindela</a:t>
            </a:r>
            <a:r>
              <a:rPr lang="en-US" sz="1400" b="1" dirty="0"/>
              <a:t>, N</a:t>
            </a:r>
            <a:r>
              <a:rPr lang="en-US" sz="1400" dirty="0"/>
              <a:t>.  2007. “Informal Cross Border Trade in Swaziland.” University of Swaziland.</a:t>
            </a:r>
            <a:endParaRPr lang="en-ZA" sz="1400" dirty="0"/>
          </a:p>
          <a:p>
            <a:pPr lvl="1"/>
            <a:r>
              <a:rPr lang="en-GB" sz="1400" b="1" dirty="0" err="1"/>
              <a:t>Mulenga</a:t>
            </a:r>
            <a:r>
              <a:rPr lang="en-GB" sz="1400" b="1" dirty="0"/>
              <a:t>, C.L</a:t>
            </a:r>
            <a:r>
              <a:rPr lang="en-GB" sz="1400" dirty="0"/>
              <a:t>. 2007. “Small-Scale Cross Border Trade between Zambia, Democratic Republic of the Congo, Tanzania and Zimbabwe.” Institute of Economic and Social Research, University of Zambia. </a:t>
            </a:r>
            <a:endParaRPr lang="en-ZA" sz="1400" dirty="0"/>
          </a:p>
          <a:p>
            <a:pPr lvl="1"/>
            <a:r>
              <a:rPr lang="en-GB" sz="1400" b="1" dirty="0"/>
              <a:t>Tevera, D.S. and Tawodzera, G</a:t>
            </a:r>
            <a:r>
              <a:rPr lang="en-GB" sz="1400" dirty="0"/>
              <a:t>. 2007. “Cross Border Trade: The Case of </a:t>
            </a:r>
            <a:r>
              <a:rPr lang="en-GB" sz="1400" dirty="0" err="1"/>
              <a:t>Beitbridge</a:t>
            </a:r>
            <a:r>
              <a:rPr lang="en-GB" sz="1400" dirty="0"/>
              <a:t>, Forbes, </a:t>
            </a:r>
            <a:r>
              <a:rPr lang="en-GB" sz="1400" dirty="0" err="1"/>
              <a:t>Chirundu</a:t>
            </a:r>
            <a:r>
              <a:rPr lang="en-GB" sz="1400" dirty="0"/>
              <a:t> and </a:t>
            </a:r>
            <a:r>
              <a:rPr lang="en-GB" sz="1400" dirty="0" err="1"/>
              <a:t>Nyamapanda</a:t>
            </a:r>
            <a:r>
              <a:rPr lang="en-GB" sz="1400" dirty="0"/>
              <a:t> Border Posts.” University of Zimbabwe</a:t>
            </a:r>
            <a:endParaRPr lang="en-ZA" sz="1400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2264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b="1" dirty="0"/>
              <a:t>Outlets for goods carried by cross border traders </a:t>
            </a:r>
            <a:r>
              <a:rPr lang="en-CA" sz="2800" b="1" dirty="0" smtClean="0"/>
              <a:t>(%)</a:t>
            </a:r>
            <a:r>
              <a:rPr lang="en-CA" sz="1600" b="1" dirty="0" smtClean="0"/>
              <a:t/>
            </a:r>
            <a:br>
              <a:rPr lang="en-CA" sz="1600" b="1" dirty="0" smtClean="0"/>
            </a:br>
            <a:r>
              <a:rPr lang="en-CA" sz="1600" dirty="0"/>
              <a:t>Source: Origin and destination </a:t>
            </a:r>
            <a:r>
              <a:rPr lang="en-CA" sz="1600" dirty="0" smtClean="0"/>
              <a:t>survey</a:t>
            </a:r>
            <a:endParaRPr lang="en-ZA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502154"/>
              </p:ext>
            </p:extLst>
          </p:nvPr>
        </p:nvGraphicFramePr>
        <p:xfrm>
          <a:off x="107504" y="1556792"/>
          <a:ext cx="8939336" cy="4941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417"/>
                <a:gridCol w="1117417"/>
                <a:gridCol w="1117417"/>
                <a:gridCol w="1117417"/>
                <a:gridCol w="1117417"/>
                <a:gridCol w="1117417"/>
                <a:gridCol w="1117417"/>
                <a:gridCol w="1117417"/>
              </a:tblGrid>
              <a:tr h="127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Country of survey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Own shop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Own stall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in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informal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market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Sellers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in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informal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markets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Door to door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Friends/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family/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networks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Retailers/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shops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restaurants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Other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Botswana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30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Lesotho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Malawi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Mozambique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Namibia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Swaziland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Zambia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30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Zimbabwe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707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en-CA" sz="2800" b="1" dirty="0"/>
              <a:t>Outlets where traders buy goods taken when travelling in other direction </a:t>
            </a:r>
            <a:r>
              <a:rPr lang="en-CA" sz="2800" b="1" dirty="0" smtClean="0"/>
              <a:t>(%) </a:t>
            </a:r>
            <a:r>
              <a:rPr lang="en-CA" sz="1600" dirty="0"/>
              <a:t>Source: Origin and destination survey</a:t>
            </a:r>
            <a:endParaRPr lang="en-ZA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723164"/>
              </p:ext>
            </p:extLst>
          </p:nvPr>
        </p:nvGraphicFramePr>
        <p:xfrm>
          <a:off x="251520" y="1196748"/>
          <a:ext cx="8435280" cy="5400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080120"/>
                <a:gridCol w="1080120"/>
                <a:gridCol w="936104"/>
                <a:gridCol w="1152128"/>
                <a:gridCol w="1224136"/>
                <a:gridCol w="864096"/>
                <a:gridCol w="874440"/>
              </a:tblGrid>
              <a:tr h="1119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 </a:t>
                      </a:r>
                      <a:endParaRPr lang="en-ZA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of survey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Wholesaler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Retailer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Informal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market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Commercial </a:t>
                      </a:r>
                      <a:endParaRPr lang="en-ZA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farm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Smallholder </a:t>
                      </a:r>
                      <a:endParaRPr lang="en-ZA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farm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Factory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Other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Botswana 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35.2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55.4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3.9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1.7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Malawi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45.5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4.5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1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Mozambique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12.4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25.7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Namibia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65.6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21.8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28.1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Swaziland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65.4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15.4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23.1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Zambia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35.8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47.6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Zimbabwe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40.9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5.8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757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en-CA" sz="2400" b="1" dirty="0"/>
              <a:t>Points where traders sell goods in country when travelling in other direction </a:t>
            </a:r>
            <a:r>
              <a:rPr lang="en-CA" sz="2400" b="1" dirty="0" smtClean="0"/>
              <a:t>(%) </a:t>
            </a:r>
            <a:r>
              <a:rPr lang="en-CA" sz="1400" dirty="0"/>
              <a:t>Source: Origin and destination survey</a:t>
            </a:r>
            <a:endParaRPr lang="en-ZA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404375"/>
              </p:ext>
            </p:extLst>
          </p:nvPr>
        </p:nvGraphicFramePr>
        <p:xfrm>
          <a:off x="395536" y="1196751"/>
          <a:ext cx="8068493" cy="4656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507"/>
                <a:gridCol w="797717"/>
                <a:gridCol w="1152128"/>
                <a:gridCol w="1296144"/>
                <a:gridCol w="864096"/>
                <a:gridCol w="1224136"/>
                <a:gridCol w="792088"/>
                <a:gridCol w="723677"/>
              </a:tblGrid>
              <a:tr h="1538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Country </a:t>
                      </a:r>
                      <a:endParaRPr lang="en-ZA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of </a:t>
                      </a:r>
                      <a:endParaRPr lang="en-ZA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survey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Own shop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Own stall</a:t>
                      </a:r>
                      <a:endParaRPr lang="en-ZA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 </a:t>
                      </a:r>
                      <a:endParaRPr lang="en-ZA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informal market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Sellers </a:t>
                      </a:r>
                      <a:endParaRPr lang="en-ZA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 </a:t>
                      </a:r>
                      <a:endParaRPr lang="en-ZA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informal markets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Door to door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Friends/</a:t>
                      </a:r>
                      <a:endParaRPr lang="en-ZA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family/</a:t>
                      </a:r>
                      <a:endParaRPr lang="en-ZA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networks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Shops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Botswana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25.7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21.7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34.3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Malawi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40.9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45.5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22.7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Mozambique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20.9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32.4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Namibia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65.6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Swaziland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23.1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26.9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Zambia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46.7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40.3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17.9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8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Zimbabwe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4.8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43.3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18.1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22.1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521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smtClean="0"/>
              <a:t>SA Tourism Annual Report 2012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Direct spend by tourists 2012</a:t>
            </a:r>
          </a:p>
          <a:p>
            <a:pPr lvl="1"/>
            <a:r>
              <a:rPr lang="en-ZA" sz="2400" dirty="0" smtClean="0"/>
              <a:t>Africa – land = 57% of total direct spend</a:t>
            </a:r>
          </a:p>
          <a:p>
            <a:pPr lvl="1"/>
            <a:r>
              <a:rPr lang="en-ZA" sz="2400" dirty="0" smtClean="0"/>
              <a:t>Africa – land per head = R6,900 (R8,100 in 2011)</a:t>
            </a:r>
          </a:p>
          <a:p>
            <a:pPr lvl="1"/>
            <a:r>
              <a:rPr lang="en-ZA" sz="2400" dirty="0" smtClean="0"/>
              <a:t>Africa – air per head = R11,700 (R13,300 in 2011)</a:t>
            </a:r>
          </a:p>
          <a:p>
            <a:pPr lvl="1"/>
            <a:r>
              <a:rPr lang="en-ZA" sz="2400" dirty="0" smtClean="0"/>
              <a:t>Americas per head = R13,800</a:t>
            </a:r>
          </a:p>
          <a:p>
            <a:pPr lvl="1"/>
            <a:r>
              <a:rPr lang="en-ZA" sz="2400" dirty="0" smtClean="0"/>
              <a:t>Asia &amp; Australasia per head = R 14,300</a:t>
            </a:r>
          </a:p>
          <a:p>
            <a:pPr lvl="1"/>
            <a:r>
              <a:rPr lang="en-ZA" sz="2400" dirty="0" smtClean="0"/>
              <a:t>Europe = R13,000</a:t>
            </a:r>
          </a:p>
          <a:p>
            <a:pPr marL="457200" lvl="1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125933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081088"/>
            <a:ext cx="879157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160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085850"/>
            <a:ext cx="88011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676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ZA" sz="2800" b="1" dirty="0" smtClean="0"/>
              <a:t>Conclusions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Autofit/>
          </a:bodyPr>
          <a:lstStyle/>
          <a:p>
            <a:r>
              <a:rPr lang="en-ZA" sz="2400" dirty="0" smtClean="0"/>
              <a:t>Traders comprise a significant proportion of border traffic &gt; implications for border management - complicated by immigration &amp;</a:t>
            </a:r>
            <a:r>
              <a:rPr lang="en-ZA" sz="2400" dirty="0"/>
              <a:t> </a:t>
            </a:r>
            <a:r>
              <a:rPr lang="en-ZA" sz="2400" dirty="0" smtClean="0"/>
              <a:t>customs regulations </a:t>
            </a:r>
          </a:p>
          <a:p>
            <a:pPr lvl="1"/>
            <a:endParaRPr lang="en-ZA" sz="2400" dirty="0" smtClean="0"/>
          </a:p>
          <a:p>
            <a:r>
              <a:rPr lang="en-CA" sz="2400" dirty="0"/>
              <a:t>T</a:t>
            </a:r>
            <a:r>
              <a:rPr lang="en-CA" sz="2400" dirty="0" smtClean="0"/>
              <a:t>his </a:t>
            </a:r>
            <a:r>
              <a:rPr lang="en-CA" sz="2400" dirty="0"/>
              <a:t>sector of regional trade is complex and not reproduced uniformly across the </a:t>
            </a:r>
            <a:r>
              <a:rPr lang="en-CA" sz="2400" dirty="0" smtClean="0"/>
              <a:t>region </a:t>
            </a:r>
            <a:r>
              <a:rPr lang="en-CA" sz="2400" dirty="0"/>
              <a:t>or even through border posts of the same </a:t>
            </a:r>
            <a:r>
              <a:rPr lang="en-CA" sz="2400" dirty="0" smtClean="0"/>
              <a:t>country</a:t>
            </a:r>
          </a:p>
          <a:p>
            <a:endParaRPr lang="en-CA" sz="2400" dirty="0" smtClean="0"/>
          </a:p>
          <a:p>
            <a:r>
              <a:rPr lang="en-CA" sz="2400" dirty="0"/>
              <a:t>V</a:t>
            </a:r>
            <a:r>
              <a:rPr lang="en-CA" sz="2400" dirty="0" smtClean="0"/>
              <a:t>olumes </a:t>
            </a:r>
            <a:r>
              <a:rPr lang="en-CA" sz="2400" dirty="0"/>
              <a:t>of trade and duties paid recorded as well as the types of goods and where they are </a:t>
            </a:r>
            <a:r>
              <a:rPr lang="en-CA" sz="2400" dirty="0" smtClean="0"/>
              <a:t>produced indicate that:</a:t>
            </a:r>
          </a:p>
          <a:p>
            <a:pPr lvl="1"/>
            <a:r>
              <a:rPr lang="en-CA" sz="2400" dirty="0" smtClean="0"/>
              <a:t>Contribute to the tax base </a:t>
            </a:r>
          </a:p>
          <a:p>
            <a:pPr lvl="1"/>
            <a:r>
              <a:rPr lang="en-CA" sz="2400" dirty="0" smtClean="0"/>
              <a:t>This </a:t>
            </a:r>
            <a:r>
              <a:rPr lang="en-CA" sz="2400" dirty="0"/>
              <a:t>sector of regional trade </a:t>
            </a:r>
            <a:r>
              <a:rPr lang="en-CA" sz="2400" dirty="0" smtClean="0"/>
              <a:t>is significant to SADC governments &amp; the </a:t>
            </a:r>
            <a:r>
              <a:rPr lang="en-CA" sz="2400" dirty="0"/>
              <a:t>regional organisations of COMESA, SADC and SACU and their aims to promote development through growing intra-regional trade</a:t>
            </a:r>
            <a:endParaRPr lang="en-ZA" sz="2400" dirty="0" smtClean="0"/>
          </a:p>
        </p:txBody>
      </p:sp>
    </p:spTree>
    <p:extLst>
      <p:ext uri="{BB962C8B-B14F-4D97-AF65-F5344CB8AC3E}">
        <p14:creationId xmlns:p14="http://schemas.microsoft.com/office/powerpoint/2010/main" val="531565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smtClean="0"/>
              <a:t>Conclusions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W</a:t>
            </a:r>
            <a:r>
              <a:rPr lang="en-CA" sz="2400" dirty="0" smtClean="0"/>
              <a:t>omen </a:t>
            </a:r>
            <a:r>
              <a:rPr lang="en-CA" sz="2400" dirty="0"/>
              <a:t>comprise a significant proportion of traders and constituted the majority of traders crossing through nine of the border posts surveyed including two of the busiest, </a:t>
            </a:r>
            <a:r>
              <a:rPr lang="en-CA" sz="2400" dirty="0" err="1"/>
              <a:t>Lebombo</a:t>
            </a:r>
            <a:r>
              <a:rPr lang="en-CA" sz="2400" dirty="0"/>
              <a:t> and Beit </a:t>
            </a:r>
            <a:r>
              <a:rPr lang="en-CA" sz="2400" dirty="0" smtClean="0"/>
              <a:t>Bridge</a:t>
            </a:r>
          </a:p>
          <a:p>
            <a:endParaRPr lang="en-CA" sz="2400" dirty="0" smtClean="0"/>
          </a:p>
          <a:p>
            <a:r>
              <a:rPr lang="en-CA" sz="2400" dirty="0" smtClean="0"/>
              <a:t>Men comprised higher proportion than found in other studies – own transport</a:t>
            </a:r>
          </a:p>
          <a:p>
            <a:endParaRPr lang="en-CA" sz="2400" dirty="0" smtClean="0"/>
          </a:p>
          <a:p>
            <a:r>
              <a:rPr lang="en-CA" sz="2400" dirty="0" smtClean="0"/>
              <a:t>Need to understand visibility of informal sector entrepreneurs in different sectors when undertaking research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817863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ZA" sz="2800" b="1" dirty="0" smtClean="0"/>
              <a:t>Conclusions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r>
              <a:rPr lang="en-CA" sz="2400" dirty="0"/>
              <a:t>The majority of traders are shoppers, i.e., entrepreneurs who mostly travel frequently for short visits (often less than a day in length) to other countries to buy goods to sell in their home country, or who buy goods in their home countries to sell in another </a:t>
            </a:r>
            <a:r>
              <a:rPr lang="en-CA" sz="2400" dirty="0" smtClean="0"/>
              <a:t>country.</a:t>
            </a:r>
          </a:p>
          <a:p>
            <a:pPr lvl="1"/>
            <a:endParaRPr lang="en-CA" sz="2400" dirty="0" smtClean="0"/>
          </a:p>
          <a:p>
            <a:r>
              <a:rPr lang="en-CA" sz="2400" dirty="0"/>
              <a:t>The types of goods carried by small scale cross border traders vary widely, but for most countries are dominated by food </a:t>
            </a:r>
            <a:r>
              <a:rPr lang="en-CA" sz="2400" dirty="0" smtClean="0"/>
              <a:t>i.e., groceries</a:t>
            </a:r>
            <a:r>
              <a:rPr lang="en-CA" sz="2400" dirty="0"/>
              <a:t>, fresh fruits and vegetables as well as meat, fish and </a:t>
            </a:r>
            <a:r>
              <a:rPr lang="en-CA" sz="2400" dirty="0" smtClean="0"/>
              <a:t>eggs</a:t>
            </a:r>
            <a:r>
              <a:rPr lang="en-CA" sz="2400" dirty="0"/>
              <a:t> </a:t>
            </a:r>
            <a:r>
              <a:rPr lang="en-CA" sz="2400" dirty="0" smtClean="0"/>
              <a:t>&gt; implications for food security</a:t>
            </a:r>
          </a:p>
          <a:p>
            <a:endParaRPr lang="en-CA" sz="2400" dirty="0"/>
          </a:p>
          <a:p>
            <a:r>
              <a:rPr lang="en-CA" sz="2400" dirty="0"/>
              <a:t>The values of the loads of goods carried by traders indicate the complexity and diversity of this sector of trade.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12042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en-ZA" sz="2800" b="1" dirty="0" smtClean="0"/>
              <a:t>Conclusions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en-ZA" sz="3400" smtClean="0"/>
              <a:t>Traders contribute </a:t>
            </a:r>
            <a:r>
              <a:rPr lang="en-ZA" sz="3400" dirty="0" smtClean="0"/>
              <a:t>to:</a:t>
            </a:r>
          </a:p>
          <a:p>
            <a:pPr lvl="1"/>
            <a:r>
              <a:rPr lang="en-ZA" dirty="0" smtClean="0"/>
              <a:t>Transport sector</a:t>
            </a:r>
          </a:p>
          <a:p>
            <a:pPr lvl="1"/>
            <a:r>
              <a:rPr lang="en-ZA" dirty="0" smtClean="0"/>
              <a:t>Wholesale &amp; retail markets</a:t>
            </a:r>
          </a:p>
          <a:p>
            <a:pPr lvl="1"/>
            <a:r>
              <a:rPr lang="en-ZA" dirty="0" smtClean="0"/>
              <a:t>Informal sector markets - buying &amp; selling</a:t>
            </a:r>
          </a:p>
          <a:p>
            <a:pPr lvl="1"/>
            <a:r>
              <a:rPr lang="en-ZA" dirty="0" smtClean="0"/>
              <a:t>Supply formal sector in some cases</a:t>
            </a:r>
          </a:p>
          <a:p>
            <a:pPr lvl="1"/>
            <a:endParaRPr lang="en-ZA" dirty="0"/>
          </a:p>
          <a:p>
            <a:r>
              <a:rPr lang="en-CA" sz="3400" dirty="0" smtClean="0"/>
              <a:t>If small </a:t>
            </a:r>
            <a:r>
              <a:rPr lang="en-CA" sz="3400" dirty="0"/>
              <a:t>scale cross border trade is firmly located in the informal sector at the selling end of the business, it is firmly located in the formal sector at the purchasing end. </a:t>
            </a:r>
            <a:endParaRPr lang="en-CA" sz="3400" dirty="0" smtClean="0"/>
          </a:p>
          <a:p>
            <a:endParaRPr lang="en-CA" sz="3400" dirty="0" smtClean="0"/>
          </a:p>
          <a:p>
            <a:r>
              <a:rPr lang="en-CA" sz="3400" dirty="0"/>
              <a:t>The significant participation of women suggests too that this sector of regional trade provides opportunities for the economic empowerment of women.</a:t>
            </a:r>
            <a:endParaRPr lang="en-ZA" sz="3400" dirty="0"/>
          </a:p>
          <a:p>
            <a:endParaRPr lang="en-CA" sz="3400" dirty="0" smtClean="0"/>
          </a:p>
          <a:p>
            <a:r>
              <a:rPr lang="en-CA" sz="3400" dirty="0" smtClean="0"/>
              <a:t>This research suggests </a:t>
            </a:r>
            <a:r>
              <a:rPr lang="en-CA" sz="3400" dirty="0"/>
              <a:t>that small scale cross border trade </a:t>
            </a:r>
            <a:r>
              <a:rPr lang="en-CA" sz="3400" dirty="0" smtClean="0"/>
              <a:t>could </a:t>
            </a:r>
            <a:r>
              <a:rPr lang="en-CA" sz="3400" dirty="0"/>
              <a:t>provide a route to the development of pro-poor trade policies which could have a direct impact at </a:t>
            </a:r>
            <a:r>
              <a:rPr lang="en-CA" sz="3400" dirty="0" smtClean="0"/>
              <a:t>household levels.  </a:t>
            </a:r>
          </a:p>
          <a:p>
            <a:endParaRPr lang="en-CA" sz="3400" dirty="0"/>
          </a:p>
        </p:txBody>
      </p:sp>
    </p:spTree>
    <p:extLst>
      <p:ext uri="{BB962C8B-B14F-4D97-AF65-F5344CB8AC3E}">
        <p14:creationId xmlns:p14="http://schemas.microsoft.com/office/powerpoint/2010/main" val="31824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/>
              <a:t>Overview of Survey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Purpose: Monitor and provide an overview of small scale cross border trade (or informal sector cross border trade)</a:t>
            </a:r>
          </a:p>
          <a:p>
            <a:r>
              <a:rPr lang="en-ZA" dirty="0" smtClean="0"/>
              <a:t>Largest survey undertaken in region</a:t>
            </a:r>
          </a:p>
          <a:p>
            <a:pPr lvl="1"/>
            <a:r>
              <a:rPr lang="en-ZA" dirty="0" smtClean="0"/>
              <a:t>FEWSNET/SARPN research on trade in key food items</a:t>
            </a:r>
          </a:p>
          <a:p>
            <a:r>
              <a:rPr lang="en-ZA" dirty="0" smtClean="0"/>
              <a:t>Three pronged approach:</a:t>
            </a:r>
          </a:p>
          <a:p>
            <a:pPr lvl="1"/>
            <a:r>
              <a:rPr lang="en-ZA" dirty="0" smtClean="0"/>
              <a:t>Counting traders as a proportion of border traffic</a:t>
            </a:r>
          </a:p>
          <a:p>
            <a:pPr lvl="1"/>
            <a:r>
              <a:rPr lang="en-ZA" dirty="0" smtClean="0"/>
              <a:t>Monitoring the transactions of traders with customs officials </a:t>
            </a:r>
          </a:p>
          <a:p>
            <a:pPr lvl="2"/>
            <a:r>
              <a:rPr lang="en-ZA" dirty="0" smtClean="0"/>
              <a:t>Values &amp; volumes of goods</a:t>
            </a:r>
          </a:p>
          <a:p>
            <a:pPr lvl="2"/>
            <a:r>
              <a:rPr lang="en-ZA" dirty="0" smtClean="0"/>
              <a:t>Duties paid recorded</a:t>
            </a:r>
          </a:p>
          <a:p>
            <a:pPr lvl="1"/>
            <a:r>
              <a:rPr lang="en-ZA" dirty="0" smtClean="0"/>
              <a:t>Administering a short origins and destination survey to traders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32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/>
              <a:t>Methodology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n-ZA" sz="2600" dirty="0" smtClean="0"/>
              <a:t>SAMP partners monitored 20 land border posts connecting 11 SADC countries over 10 days including 1 weekend (June/July)</a:t>
            </a:r>
          </a:p>
          <a:p>
            <a:endParaRPr lang="en-ZA" sz="2600" dirty="0" smtClean="0"/>
          </a:p>
          <a:p>
            <a:r>
              <a:rPr lang="en-ZA" sz="2600" dirty="0" smtClean="0"/>
              <a:t>Over 205,000 people counted</a:t>
            </a:r>
          </a:p>
          <a:p>
            <a:endParaRPr lang="en-ZA" sz="2600" dirty="0" smtClean="0"/>
          </a:p>
          <a:p>
            <a:r>
              <a:rPr lang="en-ZA" sz="2600" dirty="0" smtClean="0"/>
              <a:t>Of whom 85,000 were traders (around 41%)</a:t>
            </a:r>
          </a:p>
          <a:p>
            <a:pPr lvl="1"/>
            <a:r>
              <a:rPr lang="en-ZA" sz="2400" dirty="0" smtClean="0"/>
              <a:t>With exception of border posts of Botswana &amp; Namibia &amp; </a:t>
            </a:r>
            <a:r>
              <a:rPr lang="en-ZA" sz="2400" dirty="0" err="1" smtClean="0"/>
              <a:t>Nyamapanda</a:t>
            </a:r>
            <a:r>
              <a:rPr lang="en-ZA" sz="2400" dirty="0" smtClean="0"/>
              <a:t> over 30% of people going through border posts, over 50% at Beit Bridge and over 70% at </a:t>
            </a:r>
            <a:r>
              <a:rPr lang="en-ZA" sz="2400" dirty="0" err="1" smtClean="0"/>
              <a:t>Namaacha</a:t>
            </a:r>
            <a:endParaRPr lang="en-ZA" sz="2400" dirty="0" smtClean="0"/>
          </a:p>
          <a:p>
            <a:pPr lvl="1"/>
            <a:endParaRPr lang="en-ZA" sz="2400" dirty="0" smtClean="0"/>
          </a:p>
          <a:p>
            <a:r>
              <a:rPr lang="en-ZA" sz="2600" dirty="0" smtClean="0"/>
              <a:t>Transactions of over 5,500 traders with customs officials were monitored</a:t>
            </a:r>
          </a:p>
          <a:p>
            <a:endParaRPr lang="en-ZA" sz="2600" dirty="0" smtClean="0"/>
          </a:p>
          <a:p>
            <a:r>
              <a:rPr lang="en-ZA" sz="2600" dirty="0" smtClean="0"/>
              <a:t>Over 4,500 traders were interviewed using the origin &amp; destination survey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436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2800" b="1" dirty="0" smtClean="0"/>
              <a:t>Traders as a proportion of border crossers</a:t>
            </a:r>
            <a:r>
              <a:rPr lang="en-ZA" sz="1600" b="1" dirty="0" smtClean="0"/>
              <a:t/>
            </a:r>
            <a:br>
              <a:rPr lang="en-ZA" sz="1600" b="1" dirty="0" smtClean="0"/>
            </a:br>
            <a:r>
              <a:rPr lang="en-ZA" sz="1600" dirty="0" smtClean="0"/>
              <a:t>Source: Counters survey</a:t>
            </a:r>
            <a:br>
              <a:rPr lang="en-ZA" sz="1600" dirty="0" smtClean="0"/>
            </a:br>
            <a:r>
              <a:rPr lang="en-ZA" sz="1600" dirty="0" smtClean="0"/>
              <a:t>*Lesotho: due to the volume, type of traffic &amp; use of border passes there were significant problems counting people crossing the border at Maseru Bridge therefore this number is an undercount &amp; tentative</a:t>
            </a:r>
            <a:br>
              <a:rPr lang="en-ZA" sz="1600" dirty="0" smtClean="0"/>
            </a:br>
            <a:r>
              <a:rPr lang="en-ZA" sz="1600" dirty="0" smtClean="0"/>
              <a:t>**Zambia: the survey counted 54,606 people entering Zambia of whom 27,518 (50% were identified as traders). The remainder were counted leaving Zambia</a:t>
            </a:r>
            <a:br>
              <a:rPr lang="en-ZA" sz="1600" dirty="0" smtClean="0"/>
            </a:br>
            <a:endParaRPr lang="en-Z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021468"/>
              </p:ext>
            </p:extLst>
          </p:nvPr>
        </p:nvGraphicFramePr>
        <p:xfrm>
          <a:off x="179512" y="1484784"/>
          <a:ext cx="8507286" cy="4896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7881"/>
                <a:gridCol w="1417881"/>
                <a:gridCol w="1417881"/>
                <a:gridCol w="1417881"/>
                <a:gridCol w="1417881"/>
                <a:gridCol w="1417881"/>
              </a:tblGrid>
              <a:tr h="1274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Country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Total Counted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Traders Counted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Traders 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% of People Crossing Border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Border Monitors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Origin &amp; Destination Survey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Botswana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10643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1048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9.9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781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681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Lesotho*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1922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660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34.3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201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Malawi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15142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6492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42.9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302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328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Mozambique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40826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21793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53.4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500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501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Namibia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14276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1601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11.2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807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675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Swaziland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790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471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Zambia**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103,026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44,824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43.5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766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643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Zimbabwe 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20667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9412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45.4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1438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1170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TOTAL SURVEY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206,502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85,830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41.6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5585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4536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30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160690"/>
              </p:ext>
            </p:extLst>
          </p:nvPr>
        </p:nvGraphicFramePr>
        <p:xfrm>
          <a:off x="107505" y="692694"/>
          <a:ext cx="8579295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5859"/>
                <a:gridCol w="1715859"/>
                <a:gridCol w="1715859"/>
                <a:gridCol w="1715859"/>
                <a:gridCol w="1715859"/>
              </a:tblGrid>
              <a:tr h="886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Country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of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survey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Border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Post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Traders as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% of border </a:t>
                      </a:r>
                      <a:endParaRPr lang="en-ZA" sz="16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crossers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Male traders (%)</a:t>
                      </a:r>
                      <a:endParaRPr lang="en-ZA" sz="16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ZA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</a:rPr>
                        <a:t>Female traders (%)</a:t>
                      </a:r>
                      <a:endParaRPr lang="en-ZA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ZA" sz="16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Botswana 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Tlokweng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52.0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48.0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Kazangula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13.7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10.2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89.8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Ramokwebana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42.1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57.9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9.8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33.3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66.7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Lesotho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solidFill>
                            <a:srgbClr val="FF0000"/>
                          </a:solidFill>
                          <a:effectLst/>
                        </a:rPr>
                        <a:t>Maseru Bridge </a:t>
                      </a:r>
                      <a:endParaRPr lang="en-ZA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34.3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52.0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48.0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Malawi*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42.9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68.0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32.0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Mozambique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Lebombo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29.0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71.0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Namaacha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72.6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28.6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71.3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53.4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28.9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71.1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Namibia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Oshikango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60.6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39.3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Wenela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74.4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25.6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11.2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64.5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35.5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Zambia 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Livingstone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39.0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20.3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79.7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Nakonde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46.2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85.9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14.0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Kasumbalesa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34.9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65.2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34.8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43.5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77.9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22.1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Zimbabwe </a:t>
                      </a:r>
                      <a:endParaRPr lang="en-Z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Beit Bridge 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50.1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45.8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54.2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Chirundu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32.6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67.4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Mutare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36.5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63.5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Nyamapanda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17.5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45.8</a:t>
                      </a:r>
                      <a:endParaRPr lang="en-Z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54.2</a:t>
                      </a:r>
                      <a:endParaRPr lang="en-Z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45.5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44.8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</a:rPr>
                        <a:t>55.2</a:t>
                      </a:r>
                      <a:endParaRPr lang="en-ZA" sz="16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8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/>
              <a:t>Nationality of traders </a:t>
            </a:r>
            <a:r>
              <a:rPr lang="en-CA" sz="3200" b="1" dirty="0" smtClean="0"/>
              <a:t>(%) </a:t>
            </a:r>
            <a:r>
              <a:rPr lang="en-US" sz="3200" dirty="0"/>
              <a:t>Source: Origin &amp; destination survey.</a:t>
            </a:r>
            <a:r>
              <a:rPr lang="en-ZA" sz="3200" dirty="0"/>
              <a:t/>
            </a:r>
            <a:br>
              <a:rPr lang="en-ZA" sz="3200" dirty="0"/>
            </a:br>
            <a:endParaRPr lang="en-Z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030638"/>
              </p:ext>
            </p:extLst>
          </p:nvPr>
        </p:nvGraphicFramePr>
        <p:xfrm>
          <a:off x="251520" y="1484784"/>
          <a:ext cx="8507288" cy="498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3644"/>
                <a:gridCol w="4253644"/>
              </a:tblGrid>
              <a:tr h="881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Nationality </a:t>
                      </a:r>
                      <a:r>
                        <a:rPr lang="en-US" sz="1800" b="1" dirty="0" smtClean="0">
                          <a:effectLst/>
                        </a:rPr>
                        <a:t>of trader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</a:t>
                      </a:r>
                      <a:endParaRPr lang="en-ZA" sz="1800" b="1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STUDY</a:t>
                      </a:r>
                      <a:endParaRPr lang="en-Z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Angola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10.0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Botswana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2.7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DRC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4.5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Lesotho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1.5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Malawi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7.8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Mozambique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13.6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Namibia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0.5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effectLst/>
                        </a:rPr>
                        <a:t>South Africa</a:t>
                      </a:r>
                      <a:endParaRPr lang="en-ZA" sz="18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effectLst/>
                        </a:rPr>
                        <a:t>1.7</a:t>
                      </a:r>
                      <a:endParaRPr lang="en-ZA" sz="18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Swaziland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9.5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Tanzania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0.4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Zambia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18.6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Zimbabwe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29.0</a:t>
                      </a:r>
                      <a:endParaRPr lang="en-ZA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77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 smtClean="0"/>
              <a:t>Patterns of Trade/Purpose of Journey (%) </a:t>
            </a:r>
            <a:r>
              <a:rPr lang="en-ZA" sz="2800" dirty="0" smtClean="0"/>
              <a:t>Source: Origin &amp; destination survey</a:t>
            </a:r>
            <a:endParaRPr lang="en-ZA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631218"/>
              </p:ext>
            </p:extLst>
          </p:nvPr>
        </p:nvGraphicFramePr>
        <p:xfrm>
          <a:off x="-1" y="1556796"/>
          <a:ext cx="9144000" cy="5184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649"/>
                <a:gridCol w="1815101"/>
                <a:gridCol w="1474777"/>
                <a:gridCol w="1620027"/>
                <a:gridCol w="1642823"/>
                <a:gridCol w="1187623"/>
              </a:tblGrid>
              <a:tr h="860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Country of survey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Shopping for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my business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Taking goods to sell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To sell and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buy goods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Finished </a:t>
                      </a:r>
                      <a:endParaRPr lang="en-ZA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selling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going </a:t>
                      </a:r>
                      <a:r>
                        <a:rPr lang="en-ZA" sz="1800" dirty="0">
                          <a:effectLst/>
                        </a:rPr>
                        <a:t>home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Other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Botswana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Lesotho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Malawi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Mozambique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81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6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Namibia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Swaziland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89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Zambia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37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2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Zimbabwe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n-Z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48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TOTAL SURVEY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53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66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2800" b="1" dirty="0" smtClean="0"/>
              <a:t>Types of goods carried (%) </a:t>
            </a:r>
            <a:br>
              <a:rPr lang="en-ZA" sz="2800" b="1" dirty="0" smtClean="0"/>
            </a:br>
            <a:r>
              <a:rPr lang="en-ZA" sz="1600" dirty="0" smtClean="0"/>
              <a:t>Source: Origin &amp; destination survey</a:t>
            </a:r>
            <a:br>
              <a:rPr lang="en-ZA" sz="1600" dirty="0" smtClean="0"/>
            </a:br>
            <a:r>
              <a:rPr lang="en-ZA" sz="1600" dirty="0" smtClean="0"/>
              <a:t>Note: Percentages may add up to more than 100% as multiple answers were allowed as traders may carry mixed loads</a:t>
            </a:r>
            <a:br>
              <a:rPr lang="en-ZA" sz="1600" dirty="0" smtClean="0"/>
            </a:br>
            <a:endParaRPr lang="en-ZA" sz="16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598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22764"/>
              </p:ext>
            </p:extLst>
          </p:nvPr>
        </p:nvGraphicFramePr>
        <p:xfrm>
          <a:off x="-3" y="1484784"/>
          <a:ext cx="9144002" cy="5121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590"/>
                <a:gridCol w="965109"/>
                <a:gridCol w="720080"/>
                <a:gridCol w="720080"/>
                <a:gridCol w="936104"/>
                <a:gridCol w="936104"/>
                <a:gridCol w="864096"/>
                <a:gridCol w="864096"/>
                <a:gridCol w="864096"/>
                <a:gridCol w="730727"/>
                <a:gridCol w="672920"/>
              </a:tblGrid>
              <a:tr h="1186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Country of survey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Groceries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Fresh fruit &amp; veg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Meat</a:t>
                      </a:r>
                      <a:r>
                        <a:rPr lang="en-ZA" sz="1600" dirty="0" smtClean="0">
                          <a:effectLst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fish</a:t>
                      </a:r>
                      <a:r>
                        <a:rPr lang="en-ZA" sz="1600" dirty="0">
                          <a:effectLst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eggs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Electrical goods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Furniture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House-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hold </a:t>
                      </a:r>
                      <a:r>
                        <a:rPr lang="en-ZA" sz="1600" dirty="0">
                          <a:effectLst/>
                        </a:rPr>
                        <a:t>goods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New clothes/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shoes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Old </a:t>
                      </a:r>
                      <a:endParaRPr lang="en-ZA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clothes</a:t>
                      </a:r>
                      <a:endParaRPr lang="en-ZA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/shoes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err="1" smtClean="0">
                          <a:effectLst/>
                        </a:rPr>
                        <a:t>Handi</a:t>
                      </a:r>
                      <a:r>
                        <a:rPr lang="en-ZA" sz="1600" dirty="0" smtClean="0">
                          <a:effectLst/>
                        </a:rPr>
                        <a:t>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crafts</a:t>
                      </a:r>
                      <a:r>
                        <a:rPr lang="en-ZA" sz="1600" dirty="0">
                          <a:effectLst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curios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Other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41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Botswana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21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41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Lesotho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5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24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428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Malawi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27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790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Mozambique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4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41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Namibia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19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41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Swaziland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9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10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41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Zambia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4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16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16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  <a:tr h="41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Zimbabwe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8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Z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3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06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2736</Words>
  <Application>Microsoft Macintosh PowerPoint</Application>
  <PresentationFormat>On-screen Show (4:3)</PresentationFormat>
  <Paragraphs>1337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Small Scale Cross Border Trade in Southern Africa</vt:lpstr>
      <vt:lpstr>Acknowledgements</vt:lpstr>
      <vt:lpstr>Overview of Survey</vt:lpstr>
      <vt:lpstr>Methodology</vt:lpstr>
      <vt:lpstr>Traders as a proportion of border crossers Source: Counters survey *Lesotho: due to the volume, type of traffic &amp; use of border passes there were significant problems counting people crossing the border at Maseru Bridge therefore this number is an undercount &amp; tentative **Zambia: the survey counted 54,606 people entering Zambia of whom 27,518 (50% were identified as traders). The remainder were counted leaving Zambia </vt:lpstr>
      <vt:lpstr>PowerPoint Presentation</vt:lpstr>
      <vt:lpstr>Nationality of traders (%) Source: Origin &amp; destination survey. </vt:lpstr>
      <vt:lpstr>Patterns of Trade/Purpose of Journey (%) Source: Origin &amp; destination survey</vt:lpstr>
      <vt:lpstr>Types of goods carried (%)  Source: Origin &amp; destination survey Note: Percentages may add up to more than 100% as multiple answers were allowed as traders may carry mixed loads </vt:lpstr>
      <vt:lpstr>Country where goods were produced (%) *12.2% produced in Tanzania ** most made in Mozambique with significant contribution produced in Zambia *** 50% made in Holland </vt:lpstr>
      <vt:lpstr>Value of goods carried (%) Source: Origin &amp; destination survey</vt:lpstr>
      <vt:lpstr>Total duties paid during study and mean duties paid per trader (ZAR) – from 1,780 traders recorded paying duties (average R564 per trader) Source: Border monitoring survey</vt:lpstr>
      <vt:lpstr>Proportion of traders monitored NOT paying duties (%) Source: Border monitoring survey </vt:lpstr>
      <vt:lpstr>Kind of permit used to travel when going to another country on business (%) Source: Origin and destination survey </vt:lpstr>
      <vt:lpstr>Major problems encountered by traders crossing borders (selected) Source: Origin &amp; destination survey </vt:lpstr>
      <vt:lpstr>Mode of transport to and from border (%) Source: Origin and destination survey</vt:lpstr>
      <vt:lpstr>Frequency of travel to another country for business (%) Source: Origin and destination survey</vt:lpstr>
      <vt:lpstr>Length of stay in country travel to for business (%) Source: Origin and destination survey</vt:lpstr>
      <vt:lpstr>Type of outlet where goods were bought (%) Source: Origin and destination survey Note totals may add up to more than 100% as respondents could provide multiple answers. </vt:lpstr>
      <vt:lpstr>Outlets for goods carried by cross border traders (%) Source: Origin and destination survey</vt:lpstr>
      <vt:lpstr>Outlets where traders buy goods taken when travelling in other direction (%) Source: Origin and destination survey</vt:lpstr>
      <vt:lpstr>Points where traders sell goods in country when travelling in other direction (%) Source: Origin and destination survey</vt:lpstr>
      <vt:lpstr>SA Tourism Annual Report 2012</vt:lpstr>
      <vt:lpstr>PowerPoint Presentation</vt:lpstr>
      <vt:lpstr>PowerPoint Presentation</vt:lpstr>
      <vt:lpstr>Conclusions</vt:lpstr>
      <vt:lpstr>Conclusions</vt:lpstr>
      <vt:lpstr>Conclusions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Scale Cross Border Trade in Southern Africa</dc:title>
  <dc:creator>Wits-User</dc:creator>
  <cp:lastModifiedBy>Bronwen Muller</cp:lastModifiedBy>
  <cp:revision>55</cp:revision>
  <cp:lastPrinted>2014-02-03T15:57:52Z</cp:lastPrinted>
  <dcterms:created xsi:type="dcterms:W3CDTF">2014-01-15T07:34:13Z</dcterms:created>
  <dcterms:modified xsi:type="dcterms:W3CDTF">2014-03-12T07:55:17Z</dcterms:modified>
</cp:coreProperties>
</file>