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322" r:id="rId3"/>
    <p:sldId id="411" r:id="rId4"/>
    <p:sldId id="414" r:id="rId5"/>
    <p:sldId id="416" r:id="rId6"/>
    <p:sldId id="420" r:id="rId7"/>
    <p:sldId id="417" r:id="rId8"/>
    <p:sldId id="421" r:id="rId9"/>
    <p:sldId id="418" r:id="rId10"/>
    <p:sldId id="422" r:id="rId11"/>
    <p:sldId id="415" r:id="rId12"/>
    <p:sldId id="423" r:id="rId13"/>
    <p:sldId id="424" r:id="rId14"/>
    <p:sldId id="425" r:id="rId15"/>
    <p:sldId id="419" r:id="rId16"/>
    <p:sldId id="429" r:id="rId17"/>
    <p:sldId id="430" r:id="rId18"/>
    <p:sldId id="428" r:id="rId19"/>
    <p:sldId id="426" r:id="rId20"/>
    <p:sldId id="439" r:id="rId21"/>
    <p:sldId id="427" r:id="rId22"/>
    <p:sldId id="318" r:id="rId23"/>
    <p:sldId id="324" r:id="rId24"/>
    <p:sldId id="432" r:id="rId25"/>
    <p:sldId id="327" r:id="rId26"/>
    <p:sldId id="329" r:id="rId27"/>
    <p:sldId id="436" r:id="rId28"/>
    <p:sldId id="43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>
        <p:scale>
          <a:sx n="72" d="100"/>
          <a:sy n="72" d="100"/>
        </p:scale>
        <p:origin x="-3608" y="-1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Chart%20in%20Microsoft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Origin of goods sold by Chinese traders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Word]Sheet1'!$A$2</c:f>
              <c:strCache>
                <c:ptCount val="1"/>
                <c:pt idx="0">
                  <c:v>Primarily local</c:v>
                </c:pt>
              </c:strCache>
            </c:strRef>
          </c:tx>
          <c:invertIfNegative val="0"/>
          <c:cat>
            <c:strRef>
              <c:f>'[Chart in Microsoft Word]Sheet1'!$B$1:$F$1</c:f>
              <c:strCache>
                <c:ptCount val="5"/>
                <c:pt idx="0">
                  <c:v>Angola</c:v>
                </c:pt>
                <c:pt idx="1">
                  <c:v>Botswana</c:v>
                </c:pt>
                <c:pt idx="2">
                  <c:v>Lesotho</c:v>
                </c:pt>
                <c:pt idx="3">
                  <c:v>South Africa</c:v>
                </c:pt>
                <c:pt idx="4">
                  <c:v>Zambia</c:v>
                </c:pt>
              </c:strCache>
            </c:strRef>
          </c:cat>
          <c:val>
            <c:numRef>
              <c:f>'[Chart in Microsoft Word]Sheet1'!$B$2:$F$2</c:f>
              <c:numCache>
                <c:formatCode>0%</c:formatCode>
                <c:ptCount val="5"/>
                <c:pt idx="0">
                  <c:v>0.04</c:v>
                </c:pt>
                <c:pt idx="1">
                  <c:v>0.0</c:v>
                </c:pt>
                <c:pt idx="2">
                  <c:v>0.39</c:v>
                </c:pt>
                <c:pt idx="3">
                  <c:v>0.09</c:v>
                </c:pt>
                <c:pt idx="4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Word]Sheet1'!$A$3</c:f>
              <c:strCache>
                <c:ptCount val="1"/>
                <c:pt idx="0">
                  <c:v>Primarily Chinese</c:v>
                </c:pt>
              </c:strCache>
            </c:strRef>
          </c:tx>
          <c:invertIfNegative val="0"/>
          <c:cat>
            <c:strRef>
              <c:f>'[Chart in Microsoft Word]Sheet1'!$B$1:$F$1</c:f>
              <c:strCache>
                <c:ptCount val="5"/>
                <c:pt idx="0">
                  <c:v>Angola</c:v>
                </c:pt>
                <c:pt idx="1">
                  <c:v>Botswana</c:v>
                </c:pt>
                <c:pt idx="2">
                  <c:v>Lesotho</c:v>
                </c:pt>
                <c:pt idx="3">
                  <c:v>South Africa</c:v>
                </c:pt>
                <c:pt idx="4">
                  <c:v>Zambia</c:v>
                </c:pt>
              </c:strCache>
            </c:strRef>
          </c:cat>
          <c:val>
            <c:numRef>
              <c:f>'[Chart in Microsoft Word]Sheet1'!$B$3:$F$3</c:f>
              <c:numCache>
                <c:formatCode>0%</c:formatCode>
                <c:ptCount val="5"/>
                <c:pt idx="0">
                  <c:v>0.96</c:v>
                </c:pt>
                <c:pt idx="1">
                  <c:v>0.94</c:v>
                </c:pt>
                <c:pt idx="2">
                  <c:v>0.44</c:v>
                </c:pt>
                <c:pt idx="3">
                  <c:v>0.91</c:v>
                </c:pt>
                <c:pt idx="4">
                  <c:v>0.89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Word]Sheet1'!$A$4</c:f>
              <c:strCache>
                <c:ptCount val="1"/>
                <c:pt idx="0">
                  <c:v>Elsewhere</c:v>
                </c:pt>
              </c:strCache>
            </c:strRef>
          </c:tx>
          <c:invertIfNegative val="0"/>
          <c:cat>
            <c:strRef>
              <c:f>'[Chart in Microsoft Word]Sheet1'!$B$1:$F$1</c:f>
              <c:strCache>
                <c:ptCount val="5"/>
                <c:pt idx="0">
                  <c:v>Angola</c:v>
                </c:pt>
                <c:pt idx="1">
                  <c:v>Botswana</c:v>
                </c:pt>
                <c:pt idx="2">
                  <c:v>Lesotho</c:v>
                </c:pt>
                <c:pt idx="3">
                  <c:v>South Africa</c:v>
                </c:pt>
                <c:pt idx="4">
                  <c:v>Zambia</c:v>
                </c:pt>
              </c:strCache>
            </c:strRef>
          </c:cat>
          <c:val>
            <c:numRef>
              <c:f>'[Chart in Microsoft Word]Sheet1'!$B$4:$F$4</c:f>
              <c:numCache>
                <c:formatCode>0%</c:formatCode>
                <c:ptCount val="5"/>
                <c:pt idx="0">
                  <c:v>0.0</c:v>
                </c:pt>
                <c:pt idx="1">
                  <c:v>0.06</c:v>
                </c:pt>
                <c:pt idx="2">
                  <c:v>0.17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173720"/>
        <c:axId val="2140551704"/>
      </c:barChart>
      <c:catAx>
        <c:axId val="2141173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40551704"/>
        <c:crosses val="autoZero"/>
        <c:auto val="1"/>
        <c:lblAlgn val="ctr"/>
        <c:lblOffset val="100"/>
        <c:noMultiLvlLbl val="0"/>
      </c:catAx>
      <c:valAx>
        <c:axId val="21405517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41173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'Is</a:t>
            </a:r>
            <a:r>
              <a:rPr lang="en-US" sz="2000" baseline="0" dirty="0"/>
              <a:t> corruption a serious problem?' Comparing Johannesburg and Cape Town</a:t>
            </a:r>
            <a:endParaRPr lang="en-US" sz="2000" dirty="0"/>
          </a:p>
        </c:rich>
      </c:tx>
      <c:layout>
        <c:manualLayout>
          <c:xMode val="edge"/>
          <c:yMode val="edge"/>
          <c:x val="0.166800512876166"/>
          <c:y val="0.024390243902439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Sheet1!$J$32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Sheet1!$K$31:$L$31</c:f>
              <c:strCache>
                <c:ptCount val="2"/>
                <c:pt idx="0">
                  <c:v>Johannesburg</c:v>
                </c:pt>
                <c:pt idx="1">
                  <c:v>Greater Cape Town</c:v>
                </c:pt>
              </c:strCache>
            </c:strRef>
          </c:cat>
          <c:val>
            <c:numRef>
              <c:f>Sheet1!$K$32:$L$32</c:f>
              <c:numCache>
                <c:formatCode>0%</c:formatCode>
                <c:ptCount val="2"/>
                <c:pt idx="0">
                  <c:v>0.87</c:v>
                </c:pt>
                <c:pt idx="1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Sheet1!$J$33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Sheet1!$K$31:$L$31</c:f>
              <c:strCache>
                <c:ptCount val="2"/>
                <c:pt idx="0">
                  <c:v>Johannesburg</c:v>
                </c:pt>
                <c:pt idx="1">
                  <c:v>Greater Cape Town</c:v>
                </c:pt>
              </c:strCache>
            </c:strRef>
          </c:cat>
          <c:val>
            <c:numRef>
              <c:f>Sheet1!$K$33:$L$33</c:f>
              <c:numCache>
                <c:formatCode>0%</c:formatCode>
                <c:ptCount val="2"/>
                <c:pt idx="0">
                  <c:v>0.13</c:v>
                </c:pt>
                <c:pt idx="1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093713576"/>
        <c:axId val="2093716552"/>
      </c:barChart>
      <c:catAx>
        <c:axId val="20937135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093716552"/>
        <c:crosses val="autoZero"/>
        <c:auto val="1"/>
        <c:lblAlgn val="ctr"/>
        <c:lblOffset val="100"/>
        <c:noMultiLvlLbl val="0"/>
      </c:catAx>
      <c:valAx>
        <c:axId val="209371655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2093713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19D08-6C85-4F10-AEEC-19D098200993}" type="datetimeFigureOut">
              <a:rPr lang="en-US" smtClean="0"/>
              <a:pPr/>
              <a:t>2014/03/12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1D6C-C396-4B25-9E97-8E223F32D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610810"/>
          </a:xfrm>
        </p:spPr>
        <p:txBody>
          <a:bodyPr/>
          <a:lstStyle/>
          <a:p>
            <a:endParaRPr lang="en-US" sz="900" dirty="0">
              <a:latin typeface="Arial" charset="0"/>
              <a:cs typeface="Arial" charset="0"/>
            </a:endParaRPr>
          </a:p>
          <a:p>
            <a:endParaRPr lang="en-US" sz="9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3805" y="4343704"/>
            <a:ext cx="5030391" cy="80282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</p:txBody>
      </p:sp>
      <p:sp>
        <p:nvSpPr>
          <p:cNvPr id="215044" name="Slide Number Placeholder 3"/>
          <p:cNvSpPr txBox="1">
            <a:spLocks noGrp="1"/>
          </p:cNvSpPr>
          <p:nvPr/>
        </p:nvSpPr>
        <p:spPr bwMode="auto">
          <a:xfrm>
            <a:off x="3887392" y="8859170"/>
            <a:ext cx="2970609" cy="26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52" tIns="43176" rIns="86352" bIns="43176" anchor="b">
            <a:spAutoFit/>
          </a:bodyPr>
          <a:lstStyle/>
          <a:p>
            <a:pPr algn="r" eaLnBrk="0" hangingPunct="0">
              <a:spcBef>
                <a:spcPct val="50000"/>
              </a:spcBef>
            </a:pPr>
            <a:fld id="{16A6F5DA-9691-4271-AEC1-B65B44C5BEC4}" type="slidenum">
              <a:rPr lang="en-US" sz="1100"/>
              <a:pPr algn="r" eaLnBrk="0" hangingPunct="0">
                <a:spcBef>
                  <a:spcPct val="50000"/>
                </a:spcBef>
              </a:pPr>
              <a:t>25</a:t>
            </a:fld>
            <a:endParaRPr lang="en-US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3805" y="4343705"/>
            <a:ext cx="5030391" cy="254907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900" dirty="0">
              <a:latin typeface="Arial" charset="0"/>
            </a:endParaRPr>
          </a:p>
        </p:txBody>
      </p:sp>
      <p:sp>
        <p:nvSpPr>
          <p:cNvPr id="242692" name="Slide Number Placeholder 3"/>
          <p:cNvSpPr txBox="1">
            <a:spLocks noGrp="1"/>
          </p:cNvSpPr>
          <p:nvPr/>
        </p:nvSpPr>
        <p:spPr bwMode="auto">
          <a:xfrm>
            <a:off x="3887392" y="8859170"/>
            <a:ext cx="2970609" cy="26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52" tIns="43176" rIns="86352" bIns="43176" anchor="b">
            <a:spAutoFit/>
          </a:bodyPr>
          <a:lstStyle/>
          <a:p>
            <a:pPr algn="r" eaLnBrk="0" hangingPunct="0">
              <a:spcBef>
                <a:spcPct val="50000"/>
              </a:spcBef>
            </a:pPr>
            <a:fld id="{5C51BACA-3460-439F-9374-14CDCD1AE5F1}" type="slidenum">
              <a:rPr lang="en-US" sz="1100"/>
              <a:pPr algn="r" eaLnBrk="0" hangingPunct="0">
                <a:spcBef>
                  <a:spcPct val="50000"/>
                </a:spcBef>
              </a:pPr>
              <a:t>26</a:t>
            </a:fld>
            <a:endParaRPr 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8B2-73B6-495A-A157-6E5D6EFC0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DE9-89D7-490B-8264-78C7A7D72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0ACA-3DF7-402D-B086-B8CA3DAC5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8537-667F-46FB-83D6-0B401B5B3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E323-DDB6-47FC-AF01-C3AA4A3C1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5EBE-B9E7-42A7-9F21-4A9F04258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13CE-28C4-4A67-93AB-144DF0F50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8EE6-B373-4536-9559-C98B03D0B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7E30-0E3B-4F39-AD0E-AA9C5A989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4B93-5C3D-4E69-A782-94F096395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850409-1367-42C6-9E7E-6FB13F9AF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C6BB1B-ECC6-4F33-8B3A-AEC68CB904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76872"/>
            <a:ext cx="8229600" cy="2304256"/>
          </a:xfrm>
          <a:noFill/>
          <a:ln/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BRENTHURST FOUNDATION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000" b="1" i="1" dirty="0" smtClean="0"/>
              <a:t>China in Southern Africa: </a:t>
            </a:r>
            <a:br>
              <a:rPr lang="en-US" sz="4000" b="1" i="1" dirty="0" smtClean="0"/>
            </a:br>
            <a:r>
              <a:rPr lang="en-US" sz="4000" b="1" i="1" dirty="0" smtClean="0"/>
              <a:t>Bleak view from the street</a:t>
            </a:r>
            <a:br>
              <a:rPr lang="en-US" sz="4000" b="1" i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b="1" dirty="0" smtClean="0"/>
              <a:t>Terence McNamee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400" dirty="0"/>
          </a:p>
        </p:txBody>
      </p:sp>
      <p:pic>
        <p:nvPicPr>
          <p:cNvPr id="3076" name="Picture 4" descr="image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105400"/>
            <a:ext cx="3067050" cy="15049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3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ZA" sz="2800" dirty="0"/>
              <a:t>Chinese traders have been successful with </a:t>
            </a:r>
            <a:r>
              <a:rPr lang="en-ZA" sz="2800" dirty="0" smtClean="0"/>
              <a:t>small </a:t>
            </a:r>
            <a:r>
              <a:rPr lang="en-ZA" sz="2800" dirty="0"/>
              <a:t>businesses in Africa where local firms have failed or feared to </a:t>
            </a:r>
            <a:r>
              <a:rPr lang="en-ZA" sz="2800" dirty="0" smtClean="0"/>
              <a:t>tread </a:t>
            </a:r>
          </a:p>
          <a:p>
            <a:pPr lvl="0"/>
            <a:endParaRPr lang="en-ZA" sz="2800" dirty="0"/>
          </a:p>
          <a:p>
            <a:pPr lvl="0"/>
            <a:r>
              <a:rPr lang="en-GB" sz="2800" dirty="0" smtClean="0"/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 smtClean="0"/>
          </a:p>
          <a:p>
            <a:pPr lvl="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692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72164388"/>
              </p:ext>
            </p:extLst>
          </p:nvPr>
        </p:nvGraphicFramePr>
        <p:xfrm>
          <a:off x="0" y="980728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455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" y="908720"/>
            <a:ext cx="9008461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6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" y="822003"/>
            <a:ext cx="9114600" cy="598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4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ZA" sz="2800" dirty="0"/>
              <a:t>Chinese traders have been successful with smalls businesses in Africa where local firms have failed or feared to </a:t>
            </a:r>
            <a:r>
              <a:rPr lang="en-ZA" sz="2800" dirty="0" smtClean="0"/>
              <a:t>tread </a:t>
            </a:r>
          </a:p>
          <a:p>
            <a:pPr lvl="0"/>
            <a:endParaRPr lang="en-ZA" sz="2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Business is becoming more competitive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  <a:p>
            <a:pPr lvl="0"/>
            <a:r>
              <a:rPr lang="en-GB" sz="2800" dirty="0" smtClean="0"/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 smtClean="0"/>
          </a:p>
          <a:p>
            <a:pPr lvl="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3148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" y="980728"/>
            <a:ext cx="896800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9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8275"/>
            <a:ext cx="8640960" cy="54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7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ZA" sz="2800" dirty="0"/>
              <a:t>Chinese traders have been successful with smalls businesses in Africa where local firms have failed or feared to </a:t>
            </a:r>
            <a:r>
              <a:rPr lang="en-ZA" sz="2800" dirty="0" smtClean="0"/>
              <a:t>tread </a:t>
            </a:r>
          </a:p>
          <a:p>
            <a:pPr lvl="0"/>
            <a:endParaRPr lang="en-ZA" sz="2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Business is becoming more competitive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Relations between Chinese traders and African communities are deteriorating</a:t>
            </a:r>
          </a:p>
          <a:p>
            <a:pPr lvl="0"/>
            <a:r>
              <a:rPr lang="en-GB" sz="2800" dirty="0" smtClean="0"/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 smtClean="0"/>
          </a:p>
          <a:p>
            <a:pPr lvl="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4621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676"/>
            <a:ext cx="9144000" cy="591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0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chemeClr val="bg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  <a:ln/>
        </p:spPr>
        <p:txBody>
          <a:bodyPr/>
          <a:lstStyle/>
          <a:p>
            <a:endParaRPr lang="en-US" sz="28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435280" cy="499221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4098" name="Picture 2" descr="C:\Users\mcnameet\Pictures\lesot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cnameet\Desktop\000_Par2609036.jp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81"/>
            <a:ext cx="9144000" cy="68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32636695"/>
              </p:ext>
            </p:extLst>
          </p:nvPr>
        </p:nvGraphicFramePr>
        <p:xfrm>
          <a:off x="1043608" y="908720"/>
          <a:ext cx="75608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7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3" y="949852"/>
            <a:ext cx="9013442" cy="535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6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chemeClr val="bg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  <a:ln/>
        </p:spPr>
        <p:txBody>
          <a:bodyPr/>
          <a:lstStyle/>
          <a:p>
            <a:endParaRPr lang="en-US" sz="28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435280" cy="499221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1027" name="Picture 3" descr="C:\Users\mcnameet\Desktop\Fake-Chinese-Products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903649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15816" y="1196752"/>
            <a:ext cx="5181600" cy="5232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R" sz="2800" b="1" dirty="0" err="1" smtClean="0">
                <a:solidFill>
                  <a:schemeClr val="bg1"/>
                </a:solidFill>
                <a:latin typeface="Arial" charset="0"/>
              </a:rPr>
              <a:t>Africa’s</a:t>
            </a:r>
            <a:r>
              <a:rPr lang="es-C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CR" sz="2800" b="1" dirty="0" err="1" smtClean="0">
                <a:solidFill>
                  <a:schemeClr val="bg1"/>
                </a:solidFill>
                <a:latin typeface="Arial" charset="0"/>
              </a:rPr>
              <a:t>Globalisation</a:t>
            </a:r>
            <a:r>
              <a:rPr lang="es-CR" sz="2800" b="1" dirty="0" smtClean="0">
                <a:solidFill>
                  <a:schemeClr val="bg1"/>
                </a:solidFill>
                <a:latin typeface="Arial" charset="0"/>
              </a:rPr>
              <a:t> Link </a:t>
            </a:r>
            <a:endParaRPr lang="es-CR" sz="28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6" descr="Orapa 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1" y="-50800"/>
            <a:ext cx="11810999" cy="6908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11560" y="2852936"/>
            <a:ext cx="3200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 MT" pitchFamily="34" charset="0"/>
              </a:rPr>
              <a:t>Western consumer demand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2924944"/>
            <a:ext cx="32004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Gill Sans MT" pitchFamily="34" charset="0"/>
              </a:rPr>
              <a:t>Asian production &amp; savings</a:t>
            </a:r>
          </a:p>
          <a:p>
            <a:pPr algn="ctr"/>
            <a:endParaRPr lang="en-US" sz="2800" dirty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>
            <a:off x="4499992" y="3429000"/>
            <a:ext cx="381000" cy="533400"/>
          </a:xfrm>
          <a:prstGeom prst="downArrow">
            <a:avLst>
              <a:gd name="adj1" fmla="val 50000"/>
              <a:gd name="adj2" fmla="val 35266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Left-Right Arrow 14"/>
          <p:cNvSpPr>
            <a:spLocks noChangeArrowheads="1"/>
          </p:cNvSpPr>
          <p:nvPr/>
        </p:nvSpPr>
        <p:spPr bwMode="auto">
          <a:xfrm>
            <a:off x="4211960" y="2924944"/>
            <a:ext cx="914400" cy="381000"/>
          </a:xfrm>
          <a:prstGeom prst="leftRightArrow">
            <a:avLst>
              <a:gd name="adj1" fmla="val 52630"/>
              <a:gd name="adj2" fmla="val 26311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95736" y="1556792"/>
            <a:ext cx="5181600" cy="5232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R" sz="2800" b="1" dirty="0" err="1" smtClean="0">
                <a:solidFill>
                  <a:schemeClr val="bg1"/>
                </a:solidFill>
                <a:latin typeface="Arial" charset="0"/>
              </a:rPr>
              <a:t>Africa’s</a:t>
            </a:r>
            <a:r>
              <a:rPr lang="es-C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CR" sz="2800" b="1" dirty="0" err="1" smtClean="0">
                <a:solidFill>
                  <a:schemeClr val="bg1"/>
                </a:solidFill>
                <a:latin typeface="Arial" charset="0"/>
              </a:rPr>
              <a:t>Globalisation</a:t>
            </a:r>
            <a:r>
              <a:rPr lang="es-CR" sz="2800" b="1" dirty="0" smtClean="0">
                <a:solidFill>
                  <a:schemeClr val="bg1"/>
                </a:solidFill>
                <a:latin typeface="Arial" charset="0"/>
              </a:rPr>
              <a:t> Link </a:t>
            </a:r>
            <a:endParaRPr lang="es-CR" sz="28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 descr="C:\Users\mcnameet\Desktop\Fake-Chinese-Products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999493"/>
            <a:ext cx="10629057" cy="79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068960"/>
            <a:ext cx="560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/>
              <a:t>Responding to the rising tide of violence?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6871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13"/>
          <p:cNvSpPr>
            <a:spLocks noChangeArrowheads="1"/>
          </p:cNvSpPr>
          <p:nvPr/>
        </p:nvSpPr>
        <p:spPr bwMode="auto">
          <a:xfrm>
            <a:off x="2286000" y="1600200"/>
            <a:ext cx="4648200" cy="4619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/>
          </a:p>
        </p:txBody>
      </p:sp>
      <p:pic>
        <p:nvPicPr>
          <p:cNvPr id="4098" name="Picture 2" descr="C:\Users\mcnameet\Desktop\sata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13"/>
          <p:cNvSpPr>
            <a:spLocks noChangeArrowheads="1"/>
          </p:cNvSpPr>
          <p:nvPr/>
        </p:nvSpPr>
        <p:spPr bwMode="auto">
          <a:xfrm>
            <a:off x="2286000" y="1600200"/>
            <a:ext cx="4648200" cy="4619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179513" y="1268760"/>
            <a:ext cx="8784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				</a:t>
            </a:r>
          </a:p>
          <a:p>
            <a:r>
              <a:rPr lang="en-ZA" sz="2400" b="1" i="1" dirty="0" smtClean="0"/>
              <a:t>A final question</a:t>
            </a:r>
          </a:p>
          <a:p>
            <a:endParaRPr lang="en-ZA" sz="2400" b="1" dirty="0"/>
          </a:p>
          <a:p>
            <a:r>
              <a:rPr lang="en-ZA" sz="2400" b="1" dirty="0" smtClean="0"/>
              <a:t>How will they respond to new legislation….</a:t>
            </a:r>
          </a:p>
          <a:p>
            <a:endParaRPr lang="en-ZA" dirty="0"/>
          </a:p>
          <a:p>
            <a:r>
              <a:rPr lang="en-GB" sz="2400" dirty="0"/>
              <a:t>Will tighter regulatory frameworks make Africa a much less attractive place for Chinese traders to do business, perhaps even mark the decline of the Chinese shop?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Or </a:t>
            </a:r>
            <a:r>
              <a:rPr lang="en-GB" sz="2400" dirty="0"/>
              <a:t>will the qualities exemplified by unemployed factory workers and farmers from </a:t>
            </a:r>
            <a:r>
              <a:rPr lang="en-GB" sz="2400" dirty="0" err="1" smtClean="0"/>
              <a:t>Fuijan</a:t>
            </a:r>
            <a:r>
              <a:rPr lang="en-GB" sz="2400" dirty="0" smtClean="0"/>
              <a:t>, </a:t>
            </a:r>
            <a:r>
              <a:rPr lang="en-GB" sz="2400" dirty="0"/>
              <a:t>who succeeded as traders in the continent’s remotest villages and toughest neighbourhoods, see them through the new legislation and enable them to continue to thrive? 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692696"/>
            <a:ext cx="8856984" cy="5029200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chemeClr val="bg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  <a:ln/>
        </p:spPr>
        <p:txBody>
          <a:bodyPr/>
          <a:lstStyle/>
          <a:p>
            <a:endParaRPr lang="en-US" sz="28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9" name="Content Placeholder 8" descr="14012012212.jpg"/>
          <p:cNvPicPr>
            <a:picLocks noGrp="1"/>
          </p:cNvPicPr>
          <p:nvPr>
            <p:ph idx="1"/>
          </p:nvPr>
        </p:nvPicPr>
        <p:blipFill>
          <a:blip r:embed="rId2" cstate="print"/>
          <a:srcRect t="3258" b="1253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5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692696"/>
            <a:ext cx="8856984" cy="5029200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chemeClr val="bg1">
                  <a:gamma/>
                  <a:shade val="46275"/>
                  <a:invGamma/>
                  <a:alpha val="49001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  <a:ln/>
        </p:spPr>
        <p:txBody>
          <a:bodyPr/>
          <a:lstStyle/>
          <a:p>
            <a:endParaRPr lang="en-US" sz="28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5400" dirty="0" smtClean="0"/>
              <a:t>			The END</a:t>
            </a:r>
            <a:endParaRPr lang="en-ZA" sz="5400" dirty="0"/>
          </a:p>
        </p:txBody>
      </p:sp>
    </p:spTree>
    <p:extLst>
      <p:ext uri="{BB962C8B-B14F-4D97-AF65-F5344CB8AC3E}">
        <p14:creationId xmlns:p14="http://schemas.microsoft.com/office/powerpoint/2010/main" val="267675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72816"/>
            <a:ext cx="59362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The Brenthurst Project</a:t>
            </a:r>
          </a:p>
          <a:p>
            <a:endParaRPr lang="en-ZA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3600" dirty="0" smtClean="0"/>
              <a:t>200 interviews, 5 countries</a:t>
            </a:r>
          </a:p>
        </p:txBody>
      </p:sp>
    </p:spTree>
    <p:extLst>
      <p:ext uri="{BB962C8B-B14F-4D97-AF65-F5344CB8AC3E}">
        <p14:creationId xmlns:p14="http://schemas.microsoft.com/office/powerpoint/2010/main" val="190914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Key Findings</a:t>
            </a:r>
          </a:p>
          <a:p>
            <a:pPr lvl="0"/>
            <a:endParaRPr lang="en-GB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Africa draws the poorest and least educated of the overseas Chinese Diaspora.</a:t>
            </a:r>
          </a:p>
          <a:p>
            <a:pPr lvl="0"/>
            <a:endParaRPr lang="en-ZA" sz="2800" dirty="0"/>
          </a:p>
          <a:p>
            <a:pPr lvl="0"/>
            <a:endParaRPr lang="en-GB" sz="2800" dirty="0"/>
          </a:p>
          <a:p>
            <a:pPr lvl="0"/>
            <a:endParaRPr lang="en-GB" sz="28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342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Key Findings</a:t>
            </a:r>
          </a:p>
          <a:p>
            <a:pPr lvl="0"/>
            <a:endParaRPr lang="en-GB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Africa has the poorest and least educated of the overseas Chinese Diaspora.</a:t>
            </a:r>
          </a:p>
          <a:p>
            <a:pPr lvl="0"/>
            <a:endParaRPr lang="en-ZA" sz="2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Chinese traders are in Africa because they could not make a living in China</a:t>
            </a:r>
          </a:p>
          <a:p>
            <a:pPr lvl="0"/>
            <a:r>
              <a:rPr lang="en-GB" sz="2800" dirty="0" smtClean="0"/>
              <a:t> </a:t>
            </a:r>
          </a:p>
          <a:p>
            <a:pPr lvl="0"/>
            <a:endParaRPr lang="en-GB" sz="2800" dirty="0"/>
          </a:p>
          <a:p>
            <a:pPr lvl="0"/>
            <a:endParaRPr lang="en-GB" sz="28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4509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" y="116632"/>
            <a:ext cx="908578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5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Key Findings</a:t>
            </a:r>
          </a:p>
          <a:p>
            <a:pPr lvl="0"/>
            <a:endParaRPr lang="en-GB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Africa has the poorest and least educated of the overseas Chinese Diaspora.</a:t>
            </a:r>
          </a:p>
          <a:p>
            <a:pPr lvl="0"/>
            <a:endParaRPr lang="en-ZA" sz="2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Chinese traders are in Africa because China has become too competitive</a:t>
            </a:r>
          </a:p>
          <a:p>
            <a:pPr lvl="0"/>
            <a:r>
              <a:rPr lang="en-GB" sz="2800" dirty="0" smtClean="0"/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Chinese migrants have forged their own pathways in Africa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/>
          </a:p>
          <a:p>
            <a:pPr lvl="0"/>
            <a:endParaRPr lang="en-GB" sz="28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530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024"/>
            <a:ext cx="9144000" cy="53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41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Key Findings</a:t>
            </a:r>
          </a:p>
          <a:p>
            <a:pPr lvl="0"/>
            <a:endParaRPr lang="en-GB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Africa has the poorest and least educated of the overseas Chinese Diaspora.</a:t>
            </a:r>
          </a:p>
          <a:p>
            <a:pPr lvl="0"/>
            <a:endParaRPr lang="en-ZA" sz="28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Chinese traders are in Africa because China has become too competitive</a:t>
            </a:r>
          </a:p>
          <a:p>
            <a:pPr lvl="0"/>
            <a:r>
              <a:rPr lang="en-GB" sz="2800" dirty="0" smtClean="0"/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Chinese migrants have forged their own pathways in Africa</a:t>
            </a:r>
          </a:p>
          <a:p>
            <a:pPr lvl="0"/>
            <a:endParaRPr lang="en-GB" sz="28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/>
              <a:t>More than half are from </a:t>
            </a:r>
            <a:r>
              <a:rPr lang="en-GB" sz="2800" dirty="0" err="1" smtClean="0"/>
              <a:t>Fuijan</a:t>
            </a:r>
            <a:r>
              <a:rPr lang="en-GB" sz="2800" dirty="0" smtClean="0"/>
              <a:t> Province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  <a:p>
            <a:pPr lvl="0"/>
            <a:endParaRPr lang="en-GB" sz="28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546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2297</TotalTime>
  <Words>254</Words>
  <Application>Microsoft Macintosh PowerPoint</Application>
  <PresentationFormat>On-screen Show (4:3)</PresentationFormat>
  <Paragraphs>77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 THE BRENTHURST FOUNDATION  China in Southern Africa:  Bleak view from the street  Terence McNamee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 Oppenheimer &amp; Son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BRENTHURST FOUNDATION  Feedback on Activities  Presented to EOS Group Holdings Board  Luxembourg, 10 October 2007</dc:title>
  <dc:creator>Greg Mills</dc:creator>
  <cp:lastModifiedBy>Bronwen Muller</cp:lastModifiedBy>
  <cp:revision>159</cp:revision>
  <dcterms:created xsi:type="dcterms:W3CDTF">2007-09-27T13:23:08Z</dcterms:created>
  <dcterms:modified xsi:type="dcterms:W3CDTF">2014-03-12T07:53:02Z</dcterms:modified>
</cp:coreProperties>
</file>