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83" r:id="rId3"/>
    <p:sldId id="277" r:id="rId4"/>
    <p:sldId id="281" r:id="rId5"/>
    <p:sldId id="273" r:id="rId6"/>
    <p:sldId id="278" r:id="rId7"/>
    <p:sldId id="280" r:id="rId8"/>
    <p:sldId id="275" r:id="rId9"/>
    <p:sldId id="288" r:id="rId10"/>
    <p:sldId id="289" r:id="rId11"/>
    <p:sldId id="292" r:id="rId12"/>
    <p:sldId id="293" r:id="rId13"/>
    <p:sldId id="270" r:id="rId14"/>
    <p:sldId id="294" r:id="rId15"/>
    <p:sldId id="259" r:id="rId16"/>
    <p:sldId id="261" r:id="rId17"/>
    <p:sldId id="264" r:id="rId18"/>
    <p:sldId id="291"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08" autoAdjust="0"/>
  </p:normalViewPr>
  <p:slideViewPr>
    <p:cSldViewPr snapToObjects="1">
      <p:cViewPr varScale="1">
        <p:scale>
          <a:sx n="118" d="100"/>
          <a:sy n="118" d="100"/>
        </p:scale>
        <p:origin x="-22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06E94DDF-5671-4783-9A97-15BE2637365E}" type="datetime1">
              <a:rPr lang="en-US"/>
              <a:pPr/>
              <a:t>2014/03/12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0B19790C-26B8-4E70-9287-217A710B022B}" type="slidenum">
              <a:rPr lang="en-US"/>
              <a:pPr/>
              <a:t>‹#›</a:t>
            </a:fld>
            <a:endParaRPr lang="en-US" dirty="0"/>
          </a:p>
        </p:txBody>
      </p:sp>
    </p:spTree>
    <p:extLst>
      <p:ext uri="{BB962C8B-B14F-4D97-AF65-F5344CB8AC3E}">
        <p14:creationId xmlns:p14="http://schemas.microsoft.com/office/powerpoint/2010/main" val="134683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2944C499-DAD1-415B-95D5-7682EA2C3677}" type="datetime1">
              <a:rPr lang="en-US"/>
              <a:pPr/>
              <a:t>2014/03/12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CC93316C-A9FA-4D2B-919C-97B86FC6B09E}" type="slidenum">
              <a:rPr lang="en-US"/>
              <a:pPr/>
              <a:t>‹#›</a:t>
            </a:fld>
            <a:endParaRPr lang="en-US" dirty="0"/>
          </a:p>
        </p:txBody>
      </p:sp>
    </p:spTree>
    <p:extLst>
      <p:ext uri="{BB962C8B-B14F-4D97-AF65-F5344CB8AC3E}">
        <p14:creationId xmlns:p14="http://schemas.microsoft.com/office/powerpoint/2010/main" val="29544337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Popular destinations include SA, Botswana, UK, US, Canada, New Zealand, Australia</a:t>
            </a:r>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4</a:t>
            </a:fld>
            <a:endParaRPr lang="en-US" dirty="0"/>
          </a:p>
        </p:txBody>
      </p:sp>
    </p:spTree>
    <p:extLst>
      <p:ext uri="{BB962C8B-B14F-4D97-AF65-F5344CB8AC3E}">
        <p14:creationId xmlns:p14="http://schemas.microsoft.com/office/powerpoint/2010/main" val="405900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Exact number of Zimbabweans in SA is not known, various estimates, some journalistic</a:t>
            </a:r>
            <a:r>
              <a:rPr lang="en-US" baseline="0" dirty="0" smtClean="0"/>
              <a:t>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5</a:t>
            </a:fld>
            <a:endParaRPr lang="en-US" dirty="0"/>
          </a:p>
        </p:txBody>
      </p:sp>
    </p:spTree>
    <p:extLst>
      <p:ext uri="{BB962C8B-B14F-4D97-AF65-F5344CB8AC3E}">
        <p14:creationId xmlns:p14="http://schemas.microsoft.com/office/powerpoint/2010/main" val="151485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Department</a:t>
            </a:r>
            <a:r>
              <a:rPr lang="en-US" baseline="0" dirty="0" smtClean="0"/>
              <a:t> of Home Affairs</a:t>
            </a:r>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6</a:t>
            </a:fld>
            <a:endParaRPr lang="en-US" dirty="0"/>
          </a:p>
        </p:txBody>
      </p:sp>
    </p:spTree>
    <p:extLst>
      <p:ext uri="{BB962C8B-B14F-4D97-AF65-F5344CB8AC3E}">
        <p14:creationId xmlns:p14="http://schemas.microsoft.com/office/powerpoint/2010/main" val="121349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2001 Census recorded a total of 131 886 Zimbabwean-born people in South Africa, 50% of whom were black. Using the 2001 census figure as a baseline, and the rate of growth of the Zimbabwean population in Johannesburg, Makina estimated that there were 1 022 965 Zimbabweans in South Africa. However, this assumes that the rate of increase of the black Zimbabwean population in South Africa was the same as the white, which seems highly unlikely. So SAMP used 66 033 as the baseline to estimate the black population of </a:t>
            </a:r>
            <a:r>
              <a:rPr lang="en-US" baseline="0" dirty="0" err="1" smtClean="0"/>
              <a:t>Zim</a:t>
            </a:r>
            <a:r>
              <a:rPr lang="en-US" baseline="0" dirty="0" smtClean="0"/>
              <a:t> in SA.</a:t>
            </a:r>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7</a:t>
            </a:fld>
            <a:endParaRPr lang="en-US" dirty="0"/>
          </a:p>
        </p:txBody>
      </p:sp>
    </p:spTree>
    <p:extLst>
      <p:ext uri="{BB962C8B-B14F-4D97-AF65-F5344CB8AC3E}">
        <p14:creationId xmlns:p14="http://schemas.microsoft.com/office/powerpoint/2010/main" val="221196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9</a:t>
            </a:fld>
            <a:endParaRPr lang="en-US" dirty="0"/>
          </a:p>
        </p:txBody>
      </p:sp>
    </p:spTree>
    <p:extLst>
      <p:ext uri="{BB962C8B-B14F-4D97-AF65-F5344CB8AC3E}">
        <p14:creationId xmlns:p14="http://schemas.microsoft.com/office/powerpoint/2010/main" val="92230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working – most of these surviving on the informal sector</a:t>
            </a:r>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10</a:t>
            </a:fld>
            <a:endParaRPr lang="en-US" dirty="0"/>
          </a:p>
        </p:txBody>
      </p:sp>
    </p:spTree>
    <p:extLst>
      <p:ext uri="{BB962C8B-B14F-4D97-AF65-F5344CB8AC3E}">
        <p14:creationId xmlns:p14="http://schemas.microsoft.com/office/powerpoint/2010/main" val="96379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 2012:</a:t>
            </a:r>
            <a:r>
              <a:rPr lang="en-US" baseline="0" dirty="0" smtClean="0"/>
              <a:t> Migrants Food Security</a:t>
            </a:r>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15</a:t>
            </a:fld>
            <a:endParaRPr lang="en-US" dirty="0"/>
          </a:p>
        </p:txBody>
      </p:sp>
    </p:spTree>
    <p:extLst>
      <p:ext uri="{BB962C8B-B14F-4D97-AF65-F5344CB8AC3E}">
        <p14:creationId xmlns:p14="http://schemas.microsoft.com/office/powerpoint/2010/main" val="255045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 2012</a:t>
            </a:r>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16</a:t>
            </a:fld>
            <a:endParaRPr lang="en-US" dirty="0"/>
          </a:p>
        </p:txBody>
      </p:sp>
    </p:spTree>
    <p:extLst>
      <p:ext uri="{BB962C8B-B14F-4D97-AF65-F5344CB8AC3E}">
        <p14:creationId xmlns:p14="http://schemas.microsoft.com/office/powerpoint/2010/main" val="121453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 2012</a:t>
            </a:r>
            <a:endParaRPr lang="en-US" dirty="0"/>
          </a:p>
        </p:txBody>
      </p:sp>
      <p:sp>
        <p:nvSpPr>
          <p:cNvPr id="4" name="Slide Number Placeholder 3"/>
          <p:cNvSpPr>
            <a:spLocks noGrp="1"/>
          </p:cNvSpPr>
          <p:nvPr>
            <p:ph type="sldNum" sz="quarter" idx="10"/>
          </p:nvPr>
        </p:nvSpPr>
        <p:spPr/>
        <p:txBody>
          <a:bodyPr/>
          <a:lstStyle/>
          <a:p>
            <a:fld id="{CC93316C-A9FA-4D2B-919C-97B86FC6B09E}" type="slidenum">
              <a:rPr lang="en-US" smtClean="0"/>
              <a:pPr/>
              <a:t>17</a:t>
            </a:fld>
            <a:endParaRPr lang="en-US" dirty="0"/>
          </a:p>
        </p:txBody>
      </p:sp>
    </p:spTree>
    <p:extLst>
      <p:ext uri="{BB962C8B-B14F-4D97-AF65-F5344CB8AC3E}">
        <p14:creationId xmlns:p14="http://schemas.microsoft.com/office/powerpoint/2010/main" val="401170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020B7C7-87D2-4489-975B-76A4EF2A686E}" type="datetime1">
              <a:rPr lang="en-US"/>
              <a:pPr/>
              <a:t>2014/03/12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73C3CDA-99CA-4464-9E6C-BF23550C040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D24E41C-61E8-4856-8C8F-D5FFD95CE90C}" type="datetime1">
              <a:rPr lang="en-US"/>
              <a:pPr/>
              <a:t>2014/03/12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F3170CE-8017-45C4-A8F9-BE6DCA5FE54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E310D83-0075-4914-A763-48C674DD92B9}" type="datetime1">
              <a:rPr lang="en-US"/>
              <a:pPr/>
              <a:t>2014/03/12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6544774-5ACB-42F3-9306-179EC451447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AC3A4C7-476F-43F1-A8A9-2761FA76529B}" type="datetime1">
              <a:rPr lang="en-US"/>
              <a:pPr/>
              <a:t>2014/03/12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69EC3BE-84ED-4E44-8371-C644889B1FA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7702AB59-4A55-47A0-BC58-99EF52C117FB}" type="datetime1">
              <a:rPr lang="en-US"/>
              <a:pPr/>
              <a:t>2014/03/12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E78039E-9228-4878-A4D0-9CABB264104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8ED51B9-3F96-44B5-8207-38E52C2B97EE}" type="datetime1">
              <a:rPr lang="en-US"/>
              <a:pPr/>
              <a:t>2014/03/12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BBEAB128-EFBC-4D66-83EB-BCA6F64ECE6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6F0B51D5-1444-447F-9629-33C5040173A7}" type="datetime1">
              <a:rPr lang="en-US"/>
              <a:pPr/>
              <a:t>2014/03/12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894E4213-6FA0-4A78-98DD-068A015FBEB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314EA6-A9B3-4DB7-8F19-24C74FF1DC8E}" type="datetime1">
              <a:rPr lang="en-US"/>
              <a:pPr/>
              <a:t>2014/03/12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1884FE21-1779-4255-BB27-66E512FB18F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E2F6A07-A1B2-43D3-BF76-C6C2148EA192}" type="datetime1">
              <a:rPr lang="en-US"/>
              <a:pPr/>
              <a:t>2014/03/12</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3A3FA18C-5C2C-46B9-86CA-E3F1B39618F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10048310-813D-4C85-B890-1D479DC95901}" type="datetime1">
              <a:rPr lang="en-US"/>
              <a:pPr/>
              <a:t>2014/03/12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36CCD319-85F5-45EC-8DD4-175A3E62D34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31F3C60-7D89-4E04-8DDB-5C322D73FA32}" type="datetime1">
              <a:rPr lang="en-US"/>
              <a:pPr/>
              <a:t>2014/03/12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FDFC10D-6DAE-4222-A7E5-D6626030240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defRPr>
            </a:lvl1pPr>
          </a:lstStyle>
          <a:p>
            <a:fld id="{BBD698D9-0361-4E1B-AC5C-AB64CE664F28}" type="datetime1">
              <a:rPr lang="en-US"/>
              <a:pPr/>
              <a:t>2014/03/12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5"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defRPr>
            </a:lvl1pPr>
          </a:lstStyle>
          <a:p>
            <a:fld id="{67D004B3-3594-4F0E-A81B-A2122D4715D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67544" y="980729"/>
            <a:ext cx="7772400" cy="4824536"/>
          </a:xfrm>
        </p:spPr>
        <p:txBody>
          <a:bodyPr/>
          <a:lstStyle/>
          <a:p>
            <a:pPr eaLnBrk="1" hangingPunct="1"/>
            <a:r>
              <a:rPr lang="en-US" dirty="0" smtClean="0"/>
              <a:t>Migrants in the informal sector: The case of Zimbabweans in South Africa</a:t>
            </a:r>
            <a:br>
              <a:rPr lang="en-US" dirty="0" smtClean="0"/>
            </a:br>
            <a:r>
              <a:rPr lang="en-US" dirty="0"/>
              <a:t/>
            </a:r>
            <a:br>
              <a:rPr lang="en-US" dirty="0"/>
            </a:br>
            <a:r>
              <a:rPr lang="en-US" sz="2800" dirty="0" smtClean="0"/>
              <a:t>Godfrey Tawodzera</a:t>
            </a:r>
            <a:br>
              <a:rPr lang="en-US" sz="2800" dirty="0" smtClean="0"/>
            </a:br>
            <a:r>
              <a:rPr lang="en-US" sz="2400" dirty="0" smtClean="0"/>
              <a:t>African Centre for Cities (ACC), University of Cape Town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 2012</a:t>
            </a:r>
            <a:endParaRPr lang="en-US" dirty="0"/>
          </a:p>
        </p:txBody>
      </p:sp>
      <p:pic>
        <p:nvPicPr>
          <p:cNvPr id="4" name="Content Placeholder 3"/>
          <p:cNvPicPr>
            <a:picLocks noGrp="1" noChangeAspect="1"/>
          </p:cNvPicPr>
          <p:nvPr>
            <p:ph idx="1"/>
          </p:nvPr>
        </p:nvPicPr>
        <p:blipFill>
          <a:blip r:embed="rId3"/>
          <a:srcRect l="2472" r="2472"/>
          <a:stretch>
            <a:fillRect/>
          </a:stretch>
        </p:blipFill>
        <p:spPr/>
      </p:pic>
    </p:spTree>
    <p:extLst>
      <p:ext uri="{BB962C8B-B14F-4D97-AF65-F5344CB8AC3E}">
        <p14:creationId xmlns:p14="http://schemas.microsoft.com/office/powerpoint/2010/main" val="33899253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94" y="23990"/>
            <a:ext cx="8229600" cy="706090"/>
          </a:xfrm>
        </p:spPr>
        <p:txBody>
          <a:bodyPr/>
          <a:lstStyle/>
          <a:p>
            <a:r>
              <a:rPr lang="en-US" dirty="0" smtClean="0">
                <a:latin typeface="American Typewriter"/>
                <a:cs typeface="American Typewriter"/>
              </a:rPr>
              <a:t>SAMP, 2010</a:t>
            </a:r>
            <a:endParaRPr lang="en-US" dirty="0">
              <a:latin typeface="American Typewriter"/>
              <a:cs typeface="American Typewriter"/>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0305415"/>
              </p:ext>
            </p:extLst>
          </p:nvPr>
        </p:nvGraphicFramePr>
        <p:xfrm>
          <a:off x="179511" y="980728"/>
          <a:ext cx="8712969" cy="5730239"/>
        </p:xfrm>
        <a:graphic>
          <a:graphicData uri="http://schemas.openxmlformats.org/drawingml/2006/table">
            <a:tbl>
              <a:tblPr firstRow="1" bandRow="1">
                <a:tableStyleId>{5C22544A-7EE6-4342-B048-85BDC9FD1C3A}</a:tableStyleId>
              </a:tblPr>
              <a:tblGrid>
                <a:gridCol w="2904323"/>
                <a:gridCol w="2904323"/>
                <a:gridCol w="2904323"/>
              </a:tblGrid>
              <a:tr h="429725">
                <a:tc gridSpan="3">
                  <a:txBody>
                    <a:bodyPr/>
                    <a:lstStyle/>
                    <a:p>
                      <a:r>
                        <a:rPr lang="en-US" sz="2800" b="0" dirty="0" smtClean="0">
                          <a:latin typeface="American Typewriter"/>
                          <a:cs typeface="American Typewriter"/>
                        </a:rPr>
                        <a:t>Changing occupational profile in South Africa</a:t>
                      </a:r>
                      <a:endParaRPr lang="en-US" sz="2800" b="0" dirty="0">
                        <a:latin typeface="American Typewriter"/>
                        <a:cs typeface="American Typewriter"/>
                      </a:endParaRPr>
                    </a:p>
                  </a:txBody>
                  <a:tcPr/>
                </a:tc>
                <a:tc hMerge="1">
                  <a:txBody>
                    <a:bodyPr/>
                    <a:lstStyle/>
                    <a:p>
                      <a:endParaRPr lang="en-US" dirty="0"/>
                    </a:p>
                  </a:txBody>
                  <a:tcPr/>
                </a:tc>
                <a:tc hMerge="1">
                  <a:txBody>
                    <a:bodyPr/>
                    <a:lstStyle/>
                    <a:p>
                      <a:endParaRPr lang="en-US"/>
                    </a:p>
                  </a:txBody>
                  <a:tcPr/>
                </a:tc>
              </a:tr>
              <a:tr h="343780">
                <a:tc>
                  <a:txBody>
                    <a:bodyPr/>
                    <a:lstStyle/>
                    <a:p>
                      <a:endParaRPr lang="en-US" dirty="0">
                        <a:latin typeface="American Typewriter"/>
                        <a:cs typeface="American Typewriter"/>
                      </a:endParaRPr>
                    </a:p>
                  </a:txBody>
                  <a:tcPr/>
                </a:tc>
                <a:tc>
                  <a:txBody>
                    <a:bodyPr/>
                    <a:lstStyle/>
                    <a:p>
                      <a:pPr algn="ctr"/>
                      <a:r>
                        <a:rPr lang="en-US" dirty="0" smtClean="0"/>
                        <a:t>2005(%)</a:t>
                      </a:r>
                      <a:endParaRPr lang="en-US" dirty="0">
                        <a:latin typeface="American Typewriter"/>
                        <a:cs typeface="American Typewriter"/>
                      </a:endParaRPr>
                    </a:p>
                  </a:txBody>
                  <a:tcPr/>
                </a:tc>
                <a:tc>
                  <a:txBody>
                    <a:bodyPr/>
                    <a:lstStyle/>
                    <a:p>
                      <a:pPr algn="ctr"/>
                      <a:r>
                        <a:rPr lang="en-US" dirty="0" smtClean="0"/>
                        <a:t>2010(%)</a:t>
                      </a:r>
                      <a:endParaRPr lang="en-US" dirty="0">
                        <a:latin typeface="American Typewriter"/>
                        <a:cs typeface="American Typewriter"/>
                      </a:endParaRPr>
                    </a:p>
                  </a:txBody>
                  <a:tcPr/>
                </a:tc>
              </a:tr>
              <a:tr h="6016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Manager/employer</a:t>
                      </a:r>
                    </a:p>
                    <a:p>
                      <a:endParaRPr lang="en-US" dirty="0">
                        <a:latin typeface="American Typewriter"/>
                        <a:cs typeface="American Typewriter"/>
                      </a:endParaRPr>
                    </a:p>
                  </a:txBody>
                  <a:tcPr/>
                </a:tc>
                <a:tc>
                  <a:txBody>
                    <a:bodyPr/>
                    <a:lstStyle/>
                    <a:p>
                      <a:pPr algn="ctr"/>
                      <a:r>
                        <a:rPr lang="en-US" dirty="0" smtClean="0"/>
                        <a:t>9.5</a:t>
                      </a:r>
                      <a:endParaRPr lang="en-US" dirty="0">
                        <a:latin typeface="American Typewriter"/>
                        <a:cs typeface="American Typewriter"/>
                      </a:endParaRPr>
                    </a:p>
                  </a:txBody>
                  <a:tcPr/>
                </a:tc>
                <a:tc>
                  <a:txBody>
                    <a:bodyPr/>
                    <a:lstStyle/>
                    <a:p>
                      <a:pPr algn="ctr"/>
                      <a:r>
                        <a:rPr lang="en-US" dirty="0" smtClean="0"/>
                        <a:t>1.0</a:t>
                      </a:r>
                      <a:endParaRPr lang="en-US" dirty="0">
                        <a:latin typeface="American Typewriter"/>
                        <a:cs typeface="American Typewriter"/>
                      </a:endParaRPr>
                    </a:p>
                  </a:txBody>
                  <a:tcPr/>
                </a:tc>
              </a:tr>
              <a:tr h="601615">
                <a:tc>
                  <a:txBody>
                    <a:bodyPr/>
                    <a:lstStyle/>
                    <a:p>
                      <a:r>
                        <a:rPr lang="en-US" dirty="0" smtClean="0"/>
                        <a:t>Professional (inc</a:t>
                      </a:r>
                      <a:r>
                        <a:rPr lang="en-US" baseline="0" dirty="0" smtClean="0"/>
                        <a:t> lawyer, health, teaching)</a:t>
                      </a:r>
                      <a:endParaRPr lang="en-US" dirty="0">
                        <a:latin typeface="American Typewriter"/>
                        <a:cs typeface="American Typewriter"/>
                      </a:endParaRPr>
                    </a:p>
                  </a:txBody>
                  <a:tcPr/>
                </a:tc>
                <a:tc>
                  <a:txBody>
                    <a:bodyPr/>
                    <a:lstStyle/>
                    <a:p>
                      <a:pPr algn="ctr"/>
                      <a:r>
                        <a:rPr lang="en-US" dirty="0" smtClean="0"/>
                        <a:t>37.3</a:t>
                      </a:r>
                      <a:endParaRPr lang="en-US" dirty="0">
                        <a:latin typeface="American Typewriter"/>
                        <a:cs typeface="American Typewriter"/>
                      </a:endParaRPr>
                    </a:p>
                  </a:txBody>
                  <a:tcPr/>
                </a:tc>
                <a:tc>
                  <a:txBody>
                    <a:bodyPr/>
                    <a:lstStyle/>
                    <a:p>
                      <a:pPr algn="ctr"/>
                      <a:r>
                        <a:rPr lang="en-US" dirty="0" smtClean="0"/>
                        <a:t>14.1</a:t>
                      </a:r>
                      <a:endParaRPr lang="en-US" dirty="0">
                        <a:latin typeface="American Typewriter"/>
                        <a:cs typeface="American Typewriter"/>
                      </a:endParaRPr>
                    </a:p>
                  </a:txBody>
                  <a:tcPr/>
                </a:tc>
              </a:tr>
              <a:tr h="343780">
                <a:tc>
                  <a:txBody>
                    <a:bodyPr/>
                    <a:lstStyle/>
                    <a:p>
                      <a:r>
                        <a:rPr lang="en-US" dirty="0" smtClean="0"/>
                        <a:t>Office worker</a:t>
                      </a:r>
                      <a:endParaRPr lang="en-US" dirty="0">
                        <a:latin typeface="American Typewriter"/>
                        <a:cs typeface="American Typewriter"/>
                      </a:endParaRPr>
                    </a:p>
                  </a:txBody>
                  <a:tcPr/>
                </a:tc>
                <a:tc>
                  <a:txBody>
                    <a:bodyPr/>
                    <a:lstStyle/>
                    <a:p>
                      <a:pPr algn="ctr"/>
                      <a:r>
                        <a:rPr lang="en-US" dirty="0" smtClean="0"/>
                        <a:t>5.3</a:t>
                      </a:r>
                      <a:endParaRPr lang="en-US" dirty="0">
                        <a:latin typeface="American Typewriter"/>
                        <a:cs typeface="American Typewriter"/>
                      </a:endParaRPr>
                    </a:p>
                  </a:txBody>
                  <a:tcPr/>
                </a:tc>
                <a:tc>
                  <a:txBody>
                    <a:bodyPr/>
                    <a:lstStyle/>
                    <a:p>
                      <a:pPr algn="ctr"/>
                      <a:r>
                        <a:rPr lang="en-US" dirty="0" smtClean="0"/>
                        <a:t>4.1</a:t>
                      </a:r>
                      <a:endParaRPr lang="en-US" dirty="0">
                        <a:latin typeface="American Typewriter"/>
                        <a:cs typeface="American Typewriter"/>
                      </a:endParaRPr>
                    </a:p>
                  </a:txBody>
                  <a:tcPr/>
                </a:tc>
              </a:tr>
              <a:tr h="343780">
                <a:tc>
                  <a:txBody>
                    <a:bodyPr/>
                    <a:lstStyle/>
                    <a:p>
                      <a:r>
                        <a:rPr lang="en-US" dirty="0" smtClean="0"/>
                        <a:t>Manual worker</a:t>
                      </a:r>
                      <a:endParaRPr lang="en-US" dirty="0">
                        <a:latin typeface="American Typewriter"/>
                        <a:cs typeface="American Typewriter"/>
                      </a:endParaRPr>
                    </a:p>
                  </a:txBody>
                  <a:tcPr/>
                </a:tc>
                <a:tc>
                  <a:txBody>
                    <a:bodyPr/>
                    <a:lstStyle/>
                    <a:p>
                      <a:pPr algn="ctr"/>
                      <a:r>
                        <a:rPr lang="en-US" dirty="0" smtClean="0"/>
                        <a:t>6.6</a:t>
                      </a:r>
                      <a:endParaRPr lang="en-US" dirty="0">
                        <a:latin typeface="American Typewriter"/>
                        <a:cs typeface="American Typewriter"/>
                      </a:endParaRPr>
                    </a:p>
                  </a:txBody>
                  <a:tcPr/>
                </a:tc>
                <a:tc>
                  <a:txBody>
                    <a:bodyPr/>
                    <a:lstStyle/>
                    <a:p>
                      <a:pPr algn="ctr"/>
                      <a:r>
                        <a:rPr lang="en-US" b="1" dirty="0" smtClean="0"/>
                        <a:t>23.8 ?</a:t>
                      </a:r>
                      <a:endParaRPr lang="en-US" b="1" dirty="0">
                        <a:latin typeface="American Typewriter"/>
                        <a:cs typeface="American Typewriter"/>
                      </a:endParaRPr>
                    </a:p>
                  </a:txBody>
                  <a:tcPr/>
                </a:tc>
              </a:tr>
              <a:tr h="343780">
                <a:tc>
                  <a:txBody>
                    <a:bodyPr/>
                    <a:lstStyle/>
                    <a:p>
                      <a:r>
                        <a:rPr lang="en-US" dirty="0" smtClean="0"/>
                        <a:t>Service worker</a:t>
                      </a:r>
                      <a:endParaRPr lang="en-US" dirty="0">
                        <a:latin typeface="American Typewriter"/>
                        <a:cs typeface="American Typewriter"/>
                      </a:endParaRPr>
                    </a:p>
                  </a:txBody>
                  <a:tcPr/>
                </a:tc>
                <a:tc>
                  <a:txBody>
                    <a:bodyPr/>
                    <a:lstStyle/>
                    <a:p>
                      <a:pPr algn="ctr"/>
                      <a:r>
                        <a:rPr lang="en-US" dirty="0" smtClean="0"/>
                        <a:t>9.5</a:t>
                      </a:r>
                      <a:endParaRPr lang="en-US" dirty="0">
                        <a:latin typeface="American Typewriter"/>
                        <a:cs typeface="American Typewriter"/>
                      </a:endParaRPr>
                    </a:p>
                  </a:txBody>
                  <a:tcPr/>
                </a:tc>
                <a:tc>
                  <a:txBody>
                    <a:bodyPr/>
                    <a:lstStyle/>
                    <a:p>
                      <a:pPr algn="ctr"/>
                      <a:r>
                        <a:rPr lang="en-US" dirty="0" smtClean="0"/>
                        <a:t>12.6</a:t>
                      </a:r>
                      <a:endParaRPr lang="en-US" dirty="0">
                        <a:latin typeface="American Typewriter"/>
                        <a:cs typeface="American Typewriter"/>
                      </a:endParaRPr>
                    </a:p>
                  </a:txBody>
                  <a:tcPr/>
                </a:tc>
              </a:tr>
              <a:tr h="343780">
                <a:tc>
                  <a:txBody>
                    <a:bodyPr/>
                    <a:lstStyle/>
                    <a:p>
                      <a:r>
                        <a:rPr lang="en-US" dirty="0" smtClean="0"/>
                        <a:t>Domestic worker</a:t>
                      </a:r>
                      <a:endParaRPr lang="en-US" dirty="0">
                        <a:latin typeface="American Typewriter"/>
                        <a:cs typeface="American Typewriter"/>
                      </a:endParaRPr>
                    </a:p>
                  </a:txBody>
                  <a:tcPr/>
                </a:tc>
                <a:tc>
                  <a:txBody>
                    <a:bodyPr/>
                    <a:lstStyle/>
                    <a:p>
                      <a:pPr algn="ctr"/>
                      <a:r>
                        <a:rPr lang="en-US" dirty="0" smtClean="0"/>
                        <a:t>2.4</a:t>
                      </a:r>
                      <a:endParaRPr lang="en-US" dirty="0">
                        <a:latin typeface="American Typewriter"/>
                        <a:cs typeface="American Typewriter"/>
                      </a:endParaRPr>
                    </a:p>
                  </a:txBody>
                  <a:tcPr/>
                </a:tc>
                <a:tc>
                  <a:txBody>
                    <a:bodyPr/>
                    <a:lstStyle/>
                    <a:p>
                      <a:pPr algn="ctr"/>
                      <a:r>
                        <a:rPr lang="en-US" dirty="0" smtClean="0"/>
                        <a:t>8.4</a:t>
                      </a:r>
                      <a:endParaRPr lang="en-US" dirty="0">
                        <a:latin typeface="American Typewriter"/>
                        <a:cs typeface="American Typewriter"/>
                      </a:endParaRPr>
                    </a:p>
                  </a:txBody>
                  <a:tcPr/>
                </a:tc>
              </a:tr>
              <a:tr h="343780">
                <a:tc>
                  <a:txBody>
                    <a:bodyPr/>
                    <a:lstStyle/>
                    <a:p>
                      <a:r>
                        <a:rPr lang="en-US" dirty="0" smtClean="0"/>
                        <a:t>Student</a:t>
                      </a:r>
                      <a:endParaRPr lang="en-US" dirty="0">
                        <a:latin typeface="American Typewriter"/>
                        <a:cs typeface="American Typewriter"/>
                      </a:endParaRPr>
                    </a:p>
                  </a:txBody>
                  <a:tcPr/>
                </a:tc>
                <a:tc>
                  <a:txBody>
                    <a:bodyPr/>
                    <a:lstStyle/>
                    <a:p>
                      <a:pPr algn="ctr"/>
                      <a:r>
                        <a:rPr lang="en-US" dirty="0" smtClean="0"/>
                        <a:t>1.3</a:t>
                      </a:r>
                      <a:endParaRPr lang="en-US" dirty="0">
                        <a:latin typeface="American Typewriter"/>
                        <a:cs typeface="American Typewriter"/>
                      </a:endParaRPr>
                    </a:p>
                  </a:txBody>
                  <a:tcPr/>
                </a:tc>
                <a:tc>
                  <a:txBody>
                    <a:bodyPr/>
                    <a:lstStyle/>
                    <a:p>
                      <a:pPr algn="ctr"/>
                      <a:r>
                        <a:rPr lang="en-US" dirty="0" smtClean="0"/>
                        <a:t>2.9</a:t>
                      </a:r>
                      <a:endParaRPr lang="en-US" dirty="0">
                        <a:latin typeface="American Typewriter"/>
                        <a:cs typeface="American Typewriter"/>
                      </a:endParaRPr>
                    </a:p>
                  </a:txBody>
                  <a:tcPr/>
                </a:tc>
              </a:tr>
              <a:tr h="343780">
                <a:tc>
                  <a:txBody>
                    <a:bodyPr/>
                    <a:lstStyle/>
                    <a:p>
                      <a:r>
                        <a:rPr lang="en-US" dirty="0" smtClean="0"/>
                        <a:t>Trader/hawker/vendor</a:t>
                      </a:r>
                      <a:endParaRPr lang="en-US" dirty="0">
                        <a:latin typeface="American Typewriter"/>
                        <a:cs typeface="American Typewriter"/>
                      </a:endParaRPr>
                    </a:p>
                  </a:txBody>
                  <a:tcPr/>
                </a:tc>
                <a:tc>
                  <a:txBody>
                    <a:bodyPr/>
                    <a:lstStyle/>
                    <a:p>
                      <a:pPr algn="ctr"/>
                      <a:r>
                        <a:rPr lang="en-US" b="1" dirty="0" smtClean="0"/>
                        <a:t>-</a:t>
                      </a:r>
                      <a:endParaRPr lang="en-US" b="1" dirty="0">
                        <a:latin typeface="American Typewriter"/>
                        <a:cs typeface="American Typewriter"/>
                      </a:endParaRPr>
                    </a:p>
                  </a:txBody>
                  <a:tcPr/>
                </a:tc>
                <a:tc>
                  <a:txBody>
                    <a:bodyPr/>
                    <a:lstStyle/>
                    <a:p>
                      <a:pPr algn="ctr"/>
                      <a:r>
                        <a:rPr lang="en-US" b="1" dirty="0" smtClean="0"/>
                        <a:t>14.3</a:t>
                      </a:r>
                      <a:endParaRPr lang="en-US" b="1" dirty="0">
                        <a:latin typeface="American Typewriter"/>
                        <a:cs typeface="American Typewriter"/>
                      </a:endParaRPr>
                    </a:p>
                  </a:txBody>
                  <a:tcPr/>
                </a:tc>
              </a:tr>
              <a:tr h="343780">
                <a:tc>
                  <a:txBody>
                    <a:bodyPr/>
                    <a:lstStyle/>
                    <a:p>
                      <a:r>
                        <a:rPr lang="en-US" dirty="0" smtClean="0"/>
                        <a:t>Security</a:t>
                      </a:r>
                      <a:endParaRPr lang="en-US" dirty="0">
                        <a:latin typeface="American Typewriter"/>
                        <a:cs typeface="American Typewriter"/>
                      </a:endParaRPr>
                    </a:p>
                  </a:txBody>
                  <a:tcPr/>
                </a:tc>
                <a:tc>
                  <a:txBody>
                    <a:bodyPr/>
                    <a:lstStyle/>
                    <a:p>
                      <a:pPr algn="ctr"/>
                      <a:r>
                        <a:rPr lang="en-US" dirty="0" smtClean="0"/>
                        <a:t>0.7</a:t>
                      </a:r>
                      <a:endParaRPr lang="en-US" dirty="0">
                        <a:latin typeface="American Typewriter"/>
                        <a:cs typeface="American Typewriter"/>
                      </a:endParaRPr>
                    </a:p>
                  </a:txBody>
                  <a:tcPr/>
                </a:tc>
                <a:tc>
                  <a:txBody>
                    <a:bodyPr/>
                    <a:lstStyle/>
                    <a:p>
                      <a:pPr algn="ctr"/>
                      <a:r>
                        <a:rPr lang="en-US" dirty="0" smtClean="0"/>
                        <a:t>4.1</a:t>
                      </a:r>
                      <a:endParaRPr lang="en-US" dirty="0">
                        <a:latin typeface="American Typewriter"/>
                        <a:cs typeface="American Typewriter"/>
                      </a:endParaRPr>
                    </a:p>
                  </a:txBody>
                  <a:tcPr/>
                </a:tc>
              </a:tr>
              <a:tr h="343780">
                <a:tc>
                  <a:txBody>
                    <a:bodyPr/>
                    <a:lstStyle/>
                    <a:p>
                      <a:r>
                        <a:rPr lang="en-US" dirty="0" smtClean="0"/>
                        <a:t>Security</a:t>
                      </a:r>
                      <a:endParaRPr lang="en-US" dirty="0">
                        <a:latin typeface="American Typewriter"/>
                        <a:cs typeface="American Typewriter"/>
                      </a:endParaRPr>
                    </a:p>
                  </a:txBody>
                  <a:tcPr/>
                </a:tc>
                <a:tc>
                  <a:txBody>
                    <a:bodyPr/>
                    <a:lstStyle/>
                    <a:p>
                      <a:pPr algn="ctr"/>
                      <a:r>
                        <a:rPr lang="en-US" dirty="0" smtClean="0"/>
                        <a:t>-</a:t>
                      </a:r>
                      <a:endParaRPr lang="en-US" dirty="0">
                        <a:latin typeface="American Typewriter"/>
                        <a:cs typeface="American Typewriter"/>
                      </a:endParaRPr>
                    </a:p>
                  </a:txBody>
                  <a:tcPr/>
                </a:tc>
                <a:tc>
                  <a:txBody>
                    <a:bodyPr/>
                    <a:lstStyle/>
                    <a:p>
                      <a:pPr algn="ctr"/>
                      <a:r>
                        <a:rPr lang="en-US" dirty="0" smtClean="0"/>
                        <a:t>4.1</a:t>
                      </a:r>
                      <a:endParaRPr lang="en-US" dirty="0">
                        <a:latin typeface="American Typewriter"/>
                        <a:cs typeface="American Typewriter"/>
                      </a:endParaRPr>
                    </a:p>
                  </a:txBody>
                  <a:tcPr/>
                </a:tc>
              </a:tr>
              <a:tr h="601615">
                <a:tc>
                  <a:txBody>
                    <a:bodyPr/>
                    <a:lstStyle/>
                    <a:p>
                      <a:r>
                        <a:rPr lang="en-US" dirty="0" smtClean="0"/>
                        <a:t>Never had a job in South Africa</a:t>
                      </a:r>
                      <a:endParaRPr lang="en-US" dirty="0">
                        <a:latin typeface="American Typewriter"/>
                        <a:cs typeface="American Typewriter"/>
                      </a:endParaRPr>
                    </a:p>
                  </a:txBody>
                  <a:tcPr/>
                </a:tc>
                <a:tc>
                  <a:txBody>
                    <a:bodyPr/>
                    <a:lstStyle/>
                    <a:p>
                      <a:pPr algn="ctr"/>
                      <a:r>
                        <a:rPr lang="en-US" dirty="0" smtClean="0"/>
                        <a:t>-</a:t>
                      </a:r>
                      <a:endParaRPr lang="en-US" dirty="0">
                        <a:latin typeface="American Typewriter"/>
                        <a:cs typeface="American Typewriter"/>
                      </a:endParaRPr>
                    </a:p>
                  </a:txBody>
                  <a:tcPr/>
                </a:tc>
                <a:tc>
                  <a:txBody>
                    <a:bodyPr/>
                    <a:lstStyle/>
                    <a:p>
                      <a:pPr algn="ctr"/>
                      <a:r>
                        <a:rPr lang="en-US" dirty="0" smtClean="0"/>
                        <a:t>14.1</a:t>
                      </a:r>
                      <a:endParaRPr lang="en-US" dirty="0">
                        <a:latin typeface="American Typewriter"/>
                        <a:cs typeface="American Typewriter"/>
                      </a:endParaRPr>
                    </a:p>
                  </a:txBody>
                  <a:tcPr/>
                </a:tc>
              </a:tr>
            </a:tbl>
          </a:graphicData>
        </a:graphic>
      </p:graphicFrame>
    </p:spTree>
    <p:extLst>
      <p:ext uri="{BB962C8B-B14F-4D97-AF65-F5344CB8AC3E}">
        <p14:creationId xmlns:p14="http://schemas.microsoft.com/office/powerpoint/2010/main" val="197349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4000" dirty="0" smtClean="0">
                <a:latin typeface="American Typewriter"/>
                <a:cs typeface="American Typewriter"/>
              </a:rPr>
              <a:t>SAMP, 2010</a:t>
            </a:r>
            <a:endParaRPr lang="en-US" sz="4000" dirty="0">
              <a:latin typeface="American Typewriter"/>
              <a:cs typeface="American Typewriter"/>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7850551"/>
              </p:ext>
            </p:extLst>
          </p:nvPr>
        </p:nvGraphicFramePr>
        <p:xfrm>
          <a:off x="457200" y="1268412"/>
          <a:ext cx="8507289" cy="5328939"/>
        </p:xfrm>
        <a:graphic>
          <a:graphicData uri="http://schemas.openxmlformats.org/drawingml/2006/table">
            <a:tbl>
              <a:tblPr firstRow="1" bandRow="1">
                <a:tableStyleId>{5C22544A-7EE6-4342-B048-85BDC9FD1C3A}</a:tableStyleId>
              </a:tblPr>
              <a:tblGrid>
                <a:gridCol w="2835763"/>
                <a:gridCol w="2835763"/>
                <a:gridCol w="2835763"/>
              </a:tblGrid>
              <a:tr h="484449">
                <a:tc gridSpan="3">
                  <a:txBody>
                    <a:bodyPr/>
                    <a:lstStyle/>
                    <a:p>
                      <a:r>
                        <a:rPr lang="en-US" sz="2400" b="0" dirty="0" smtClean="0">
                          <a:latin typeface="American Typewriter"/>
                          <a:cs typeface="American Typewriter"/>
                        </a:rPr>
                        <a:t>Other sources of income</a:t>
                      </a:r>
                      <a:endParaRPr lang="en-US" sz="2400" b="0" dirty="0">
                        <a:latin typeface="American Typewriter"/>
                        <a:cs typeface="American Typewriter"/>
                      </a:endParaRPr>
                    </a:p>
                  </a:txBody>
                  <a:tcPr/>
                </a:tc>
                <a:tc hMerge="1">
                  <a:txBody>
                    <a:bodyPr/>
                    <a:lstStyle/>
                    <a:p>
                      <a:endParaRPr lang="en-US"/>
                    </a:p>
                  </a:txBody>
                  <a:tcPr/>
                </a:tc>
                <a:tc hMerge="1">
                  <a:txBody>
                    <a:bodyPr/>
                    <a:lstStyle/>
                    <a:p>
                      <a:endParaRPr lang="en-US"/>
                    </a:p>
                  </a:txBody>
                  <a:tcPr/>
                </a:tc>
              </a:tr>
              <a:tr h="484449">
                <a:tc>
                  <a:txBody>
                    <a:bodyPr/>
                    <a:lstStyle/>
                    <a:p>
                      <a:endParaRPr lang="en-US" dirty="0"/>
                    </a:p>
                  </a:txBody>
                  <a:tcPr/>
                </a:tc>
                <a:tc>
                  <a:txBody>
                    <a:bodyPr/>
                    <a:lstStyle/>
                    <a:p>
                      <a:pPr algn="ctr"/>
                      <a:r>
                        <a:rPr lang="en-US" dirty="0" smtClean="0"/>
                        <a:t>No</a:t>
                      </a:r>
                      <a:endParaRPr lang="en-US" dirty="0"/>
                    </a:p>
                  </a:txBody>
                  <a:tcPr/>
                </a:tc>
                <a:tc>
                  <a:txBody>
                    <a:bodyPr/>
                    <a:lstStyle/>
                    <a:p>
                      <a:pPr algn="ctr"/>
                      <a:r>
                        <a:rPr lang="en-US" dirty="0" smtClean="0"/>
                        <a:t>%</a:t>
                      </a:r>
                      <a:endParaRPr lang="en-US" dirty="0"/>
                    </a:p>
                  </a:txBody>
                  <a:tcPr/>
                </a:tc>
              </a:tr>
              <a:tr h="4844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Casual work</a:t>
                      </a:r>
                    </a:p>
                  </a:txBody>
                  <a:tcPr/>
                </a:tc>
                <a:tc>
                  <a:txBody>
                    <a:bodyPr/>
                    <a:lstStyle/>
                    <a:p>
                      <a:pPr algn="ctr"/>
                      <a:r>
                        <a:rPr lang="en-US" dirty="0" smtClean="0"/>
                        <a:t>177</a:t>
                      </a:r>
                      <a:endParaRPr lang="en-US" dirty="0"/>
                    </a:p>
                  </a:txBody>
                  <a:tcPr/>
                </a:tc>
                <a:tc>
                  <a:txBody>
                    <a:bodyPr/>
                    <a:lstStyle/>
                    <a:p>
                      <a:pPr algn="ctr"/>
                      <a:r>
                        <a:rPr lang="en-US" dirty="0" smtClean="0"/>
                        <a:t>32.4?</a:t>
                      </a:r>
                      <a:endParaRPr lang="en-US" dirty="0"/>
                    </a:p>
                  </a:txBody>
                  <a:tcPr/>
                </a:tc>
              </a:tr>
              <a:tr h="484449">
                <a:tc>
                  <a:txBody>
                    <a:bodyPr/>
                    <a:lstStyle/>
                    <a:p>
                      <a:r>
                        <a:rPr lang="en-US" dirty="0" smtClean="0"/>
                        <a:t>Informal sector trading</a:t>
                      </a:r>
                      <a:endParaRPr lang="en-US" dirty="0"/>
                    </a:p>
                  </a:txBody>
                  <a:tcPr/>
                </a:tc>
                <a:tc>
                  <a:txBody>
                    <a:bodyPr/>
                    <a:lstStyle/>
                    <a:p>
                      <a:pPr algn="ctr"/>
                      <a:r>
                        <a:rPr lang="en-US" dirty="0" smtClean="0"/>
                        <a:t>58</a:t>
                      </a:r>
                      <a:endParaRPr lang="en-US" dirty="0"/>
                    </a:p>
                  </a:txBody>
                  <a:tcPr/>
                </a:tc>
                <a:tc>
                  <a:txBody>
                    <a:bodyPr/>
                    <a:lstStyle/>
                    <a:p>
                      <a:pPr algn="ctr"/>
                      <a:r>
                        <a:rPr lang="en-US" b="1" dirty="0" smtClean="0"/>
                        <a:t>10.6</a:t>
                      </a:r>
                      <a:endParaRPr lang="en-US" b="1" dirty="0"/>
                    </a:p>
                  </a:txBody>
                  <a:tcPr/>
                </a:tc>
              </a:tr>
              <a:tr h="484449">
                <a:tc>
                  <a:txBody>
                    <a:bodyPr/>
                    <a:lstStyle/>
                    <a:p>
                      <a:r>
                        <a:rPr lang="en-US" dirty="0" smtClean="0"/>
                        <a:t>Social grant</a:t>
                      </a:r>
                      <a:endParaRPr lang="en-US" dirty="0"/>
                    </a:p>
                  </a:txBody>
                  <a:tcPr/>
                </a:tc>
                <a:tc>
                  <a:txBody>
                    <a:bodyPr/>
                    <a:lstStyle/>
                    <a:p>
                      <a:pPr algn="ctr"/>
                      <a:r>
                        <a:rPr lang="en-US" dirty="0" smtClean="0"/>
                        <a:t>1</a:t>
                      </a:r>
                      <a:endParaRPr lang="en-US" dirty="0"/>
                    </a:p>
                  </a:txBody>
                  <a:tcPr/>
                </a:tc>
                <a:tc>
                  <a:txBody>
                    <a:bodyPr/>
                    <a:lstStyle/>
                    <a:p>
                      <a:pPr algn="ctr"/>
                      <a:r>
                        <a:rPr lang="en-US" dirty="0" smtClean="0"/>
                        <a:t>0.2</a:t>
                      </a:r>
                      <a:endParaRPr lang="en-US" dirty="0"/>
                    </a:p>
                  </a:txBody>
                  <a:tcPr/>
                </a:tc>
              </a:tr>
              <a:tr h="484449">
                <a:tc>
                  <a:txBody>
                    <a:bodyPr/>
                    <a:lstStyle/>
                    <a:p>
                      <a:r>
                        <a:rPr lang="en-US" dirty="0" smtClean="0"/>
                        <a:t>Rentals</a:t>
                      </a:r>
                      <a:endParaRPr lang="en-US" dirty="0"/>
                    </a:p>
                  </a:txBody>
                  <a:tcPr/>
                </a:tc>
                <a:tc>
                  <a:txBody>
                    <a:bodyPr/>
                    <a:lstStyle/>
                    <a:p>
                      <a:pPr algn="ctr"/>
                      <a:r>
                        <a:rPr lang="en-US" dirty="0" smtClean="0"/>
                        <a:t>4</a:t>
                      </a:r>
                      <a:endParaRPr lang="en-US" dirty="0"/>
                    </a:p>
                  </a:txBody>
                  <a:tcPr/>
                </a:tc>
                <a:tc>
                  <a:txBody>
                    <a:bodyPr/>
                    <a:lstStyle/>
                    <a:p>
                      <a:pPr algn="ctr"/>
                      <a:r>
                        <a:rPr lang="en-US" dirty="0" smtClean="0"/>
                        <a:t>0.7</a:t>
                      </a:r>
                      <a:endParaRPr lang="en-US" dirty="0"/>
                    </a:p>
                  </a:txBody>
                  <a:tcPr/>
                </a:tc>
              </a:tr>
              <a:tr h="484449">
                <a:tc>
                  <a:txBody>
                    <a:bodyPr/>
                    <a:lstStyle/>
                    <a:p>
                      <a:r>
                        <a:rPr lang="en-US" dirty="0" smtClean="0"/>
                        <a:t>Remittances</a:t>
                      </a:r>
                      <a:endParaRPr lang="en-US" dirty="0"/>
                    </a:p>
                  </a:txBody>
                  <a:tcPr/>
                </a:tc>
                <a:tc>
                  <a:txBody>
                    <a:bodyPr/>
                    <a:lstStyle/>
                    <a:p>
                      <a:pPr algn="ctr"/>
                      <a:r>
                        <a:rPr lang="en-US" dirty="0" smtClean="0"/>
                        <a:t>10</a:t>
                      </a:r>
                      <a:endParaRPr lang="en-US" dirty="0"/>
                    </a:p>
                  </a:txBody>
                  <a:tcPr/>
                </a:tc>
                <a:tc>
                  <a:txBody>
                    <a:bodyPr/>
                    <a:lstStyle/>
                    <a:p>
                      <a:pPr algn="ctr"/>
                      <a:r>
                        <a:rPr lang="en-US" dirty="0" smtClean="0"/>
                        <a:t>1.8</a:t>
                      </a:r>
                      <a:endParaRPr lang="en-US" dirty="0"/>
                    </a:p>
                  </a:txBody>
                  <a:tcPr/>
                </a:tc>
              </a:tr>
              <a:tr h="484449">
                <a:tc>
                  <a:txBody>
                    <a:bodyPr/>
                    <a:lstStyle/>
                    <a:p>
                      <a:r>
                        <a:rPr lang="en-US" dirty="0" smtClean="0"/>
                        <a:t>Borrowing</a:t>
                      </a:r>
                      <a:endParaRPr lang="en-US" dirty="0"/>
                    </a:p>
                  </a:txBody>
                  <a:tcPr/>
                </a:tc>
                <a:tc>
                  <a:txBody>
                    <a:bodyPr/>
                    <a:lstStyle/>
                    <a:p>
                      <a:pPr algn="ctr"/>
                      <a:r>
                        <a:rPr lang="en-US" dirty="0" smtClean="0"/>
                        <a:t>74</a:t>
                      </a:r>
                      <a:endParaRPr lang="en-US" dirty="0"/>
                    </a:p>
                  </a:txBody>
                  <a:tcPr/>
                </a:tc>
                <a:tc>
                  <a:txBody>
                    <a:bodyPr/>
                    <a:lstStyle/>
                    <a:p>
                      <a:pPr algn="ctr"/>
                      <a:r>
                        <a:rPr lang="en-US" dirty="0" smtClean="0"/>
                        <a:t>13.6</a:t>
                      </a:r>
                      <a:endParaRPr lang="en-US" dirty="0"/>
                    </a:p>
                  </a:txBody>
                  <a:tcPr/>
                </a:tc>
              </a:tr>
              <a:tr h="484449">
                <a:tc>
                  <a:txBody>
                    <a:bodyPr/>
                    <a:lstStyle/>
                    <a:p>
                      <a:r>
                        <a:rPr lang="en-US" dirty="0" smtClean="0"/>
                        <a:t>None</a:t>
                      </a:r>
                      <a:endParaRPr lang="en-US" dirty="0"/>
                    </a:p>
                  </a:txBody>
                  <a:tcPr/>
                </a:tc>
                <a:tc>
                  <a:txBody>
                    <a:bodyPr/>
                    <a:lstStyle/>
                    <a:p>
                      <a:pPr algn="ctr"/>
                      <a:r>
                        <a:rPr lang="en-US" dirty="0" smtClean="0"/>
                        <a:t>206</a:t>
                      </a:r>
                      <a:endParaRPr lang="en-US" dirty="0"/>
                    </a:p>
                  </a:txBody>
                  <a:tcPr/>
                </a:tc>
                <a:tc>
                  <a:txBody>
                    <a:bodyPr/>
                    <a:lstStyle/>
                    <a:p>
                      <a:pPr algn="ctr"/>
                      <a:r>
                        <a:rPr lang="en-US" dirty="0" smtClean="0"/>
                        <a:t>37.7</a:t>
                      </a:r>
                      <a:endParaRPr lang="en-US" dirty="0"/>
                    </a:p>
                  </a:txBody>
                  <a:tcPr/>
                </a:tc>
              </a:tr>
              <a:tr h="484449">
                <a:tc>
                  <a:txBody>
                    <a:bodyPr/>
                    <a:lstStyle/>
                    <a:p>
                      <a:r>
                        <a:rPr lang="en-US" dirty="0" smtClean="0"/>
                        <a:t>Other source</a:t>
                      </a:r>
                      <a:endParaRPr lang="en-US" dirty="0"/>
                    </a:p>
                  </a:txBody>
                  <a:tcPr/>
                </a:tc>
                <a:tc>
                  <a:txBody>
                    <a:bodyPr/>
                    <a:lstStyle/>
                    <a:p>
                      <a:pPr algn="ctr"/>
                      <a:r>
                        <a:rPr lang="en-US" dirty="0" smtClean="0"/>
                        <a:t>16</a:t>
                      </a:r>
                      <a:endParaRPr lang="en-US" dirty="0"/>
                    </a:p>
                  </a:txBody>
                  <a:tcPr/>
                </a:tc>
                <a:tc>
                  <a:txBody>
                    <a:bodyPr/>
                    <a:lstStyle/>
                    <a:p>
                      <a:pPr algn="ctr"/>
                      <a:r>
                        <a:rPr lang="en-US" dirty="0" smtClean="0"/>
                        <a:t>2.9</a:t>
                      </a:r>
                      <a:endParaRPr lang="en-US" dirty="0"/>
                    </a:p>
                  </a:txBody>
                  <a:tcPr/>
                </a:tc>
              </a:tr>
              <a:tr h="484449">
                <a:tc>
                  <a:txBody>
                    <a:bodyPr/>
                    <a:lstStyle/>
                    <a:p>
                      <a:r>
                        <a:rPr lang="en-US" dirty="0" smtClean="0"/>
                        <a:t>Total</a:t>
                      </a:r>
                      <a:endParaRPr lang="en-US" dirty="0"/>
                    </a:p>
                  </a:txBody>
                  <a:tcPr/>
                </a:tc>
                <a:tc>
                  <a:txBody>
                    <a:bodyPr/>
                    <a:lstStyle/>
                    <a:p>
                      <a:pPr algn="ctr"/>
                      <a:r>
                        <a:rPr lang="en-US" dirty="0" smtClean="0"/>
                        <a:t>546</a:t>
                      </a:r>
                      <a:endParaRPr lang="en-US" dirty="0"/>
                    </a:p>
                  </a:txBody>
                  <a:tcPr/>
                </a:tc>
                <a:tc>
                  <a:txBody>
                    <a:bodyPr/>
                    <a:lstStyle/>
                    <a:p>
                      <a:pPr algn="ctr"/>
                      <a:r>
                        <a:rPr lang="en-US" dirty="0" smtClean="0"/>
                        <a:t>100.0</a:t>
                      </a:r>
                      <a:endParaRPr lang="en-US" dirty="0"/>
                    </a:p>
                  </a:txBody>
                  <a:tcPr/>
                </a:tc>
              </a:tr>
            </a:tbl>
          </a:graphicData>
        </a:graphic>
      </p:graphicFrame>
    </p:spTree>
    <p:extLst>
      <p:ext uri="{BB962C8B-B14F-4D97-AF65-F5344CB8AC3E}">
        <p14:creationId xmlns:p14="http://schemas.microsoft.com/office/powerpoint/2010/main" val="39291678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8640"/>
            <a:ext cx="822960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5290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lstStyle/>
          <a:p>
            <a:r>
              <a:rPr lang="en-US" dirty="0" smtClean="0"/>
              <a:t>SAMP, 2012</a:t>
            </a:r>
            <a:endParaRPr lang="en-US"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89" b="1689"/>
          <a:stretch>
            <a:fillRect/>
          </a:stretch>
        </p:blipFill>
        <p:spPr bwMode="auto">
          <a:xfrm>
            <a:off x="437910" y="1022874"/>
            <a:ext cx="8229600"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7232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555674"/>
            <a:ext cx="7704856" cy="557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1291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21790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0386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04" y="332656"/>
            <a:ext cx="822886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8340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600" dirty="0" smtClean="0">
                <a:latin typeface="American Typewriter"/>
                <a:cs typeface="American Typewriter"/>
              </a:rPr>
              <a:t>Thank you</a:t>
            </a:r>
            <a:endParaRPr lang="en-US" sz="3600" dirty="0">
              <a:latin typeface="American Typewriter"/>
              <a:cs typeface="American Typewriter"/>
            </a:endParaRPr>
          </a:p>
        </p:txBody>
      </p:sp>
      <p:pic>
        <p:nvPicPr>
          <p:cNvPr id="4" name="Content Placeholder 3"/>
          <p:cNvPicPr>
            <a:picLocks noGrp="1" noChangeAspect="1"/>
          </p:cNvPicPr>
          <p:nvPr>
            <p:ph idx="1"/>
          </p:nvPr>
        </p:nvPicPr>
        <p:blipFill>
          <a:blip r:embed="rId2"/>
          <a:srcRect t="10297" b="10297"/>
          <a:stretch>
            <a:fillRect/>
          </a:stretch>
        </p:blipFill>
        <p:spPr>
          <a:xfrm>
            <a:off x="457200" y="1124744"/>
            <a:ext cx="8229600" cy="5328592"/>
          </a:xfrm>
        </p:spPr>
      </p:pic>
    </p:spTree>
    <p:extLst>
      <p:ext uri="{BB962C8B-B14F-4D97-AF65-F5344CB8AC3E}">
        <p14:creationId xmlns:p14="http://schemas.microsoft.com/office/powerpoint/2010/main" val="8370563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51"/>
            <a:ext cx="8229600" cy="1301006"/>
          </a:xfrm>
        </p:spPr>
        <p:txBody>
          <a:bodyPr/>
          <a:lstStyle/>
          <a:p>
            <a:pPr marL="457200" indent="-457200" algn="just">
              <a:buFont typeface="Wingdings" charset="2"/>
              <a:buChar char="²"/>
            </a:pPr>
            <a:r>
              <a:rPr lang="en-CA" sz="2800" dirty="0">
                <a:latin typeface="American Typewriter"/>
                <a:cs typeface="American Typewriter"/>
              </a:rPr>
              <a:t>Two decades of political and economic problems have transformed Zimbabwe into a migrant-sending country</a:t>
            </a:r>
            <a:br>
              <a:rPr lang="en-CA" sz="2800" dirty="0">
                <a:latin typeface="American Typewriter"/>
                <a:cs typeface="American Typewriter"/>
              </a:rPr>
            </a:br>
            <a:endParaRPr lang="en-US" sz="2800" dirty="0">
              <a:latin typeface="American Typewriter"/>
              <a:cs typeface="American Typewriter"/>
            </a:endParaRPr>
          </a:p>
        </p:txBody>
      </p:sp>
      <p:pic>
        <p:nvPicPr>
          <p:cNvPr id="14" name="Content Placeholder 13"/>
          <p:cNvPicPr>
            <a:picLocks noGrp="1"/>
          </p:cNvPicPr>
          <p:nvPr>
            <p:ph sz="half" idx="1"/>
          </p:nvPr>
        </p:nvPicPr>
        <p:blipFill>
          <a:blip r:embed="rId2"/>
          <a:srcRect l="20039" r="20039"/>
          <a:stretch>
            <a:fillRect/>
          </a:stretch>
        </p:blipFill>
        <p:spPr bwMode="auto">
          <a:prstGeom prst="rect">
            <a:avLst/>
          </a:prstGeom>
          <a:noFill/>
          <a:ln w="9525">
            <a:noFill/>
            <a:miter lim="800000"/>
            <a:headEnd/>
            <a:tailEnd/>
          </a:ln>
        </p:spPr>
      </p:pic>
      <p:pic>
        <p:nvPicPr>
          <p:cNvPr id="17" name="Content Placeholder 16"/>
          <p:cNvPicPr>
            <a:picLocks noGrp="1"/>
          </p:cNvPicPr>
          <p:nvPr>
            <p:ph sz="half" idx="2"/>
          </p:nvPr>
        </p:nvPicPr>
        <p:blipFill>
          <a:blip r:embed="rId3"/>
          <a:srcRect l="23230" r="23230"/>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33234510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877272"/>
            <a:ext cx="8229600" cy="864096"/>
          </a:xfrm>
        </p:spPr>
        <p:txBody>
          <a:bodyPr/>
          <a:lstStyle/>
          <a:p>
            <a:r>
              <a:rPr lang="en-US" sz="3600" dirty="0" smtClean="0">
                <a:latin typeface="American Typewriter"/>
                <a:cs typeface="American Typewriter"/>
              </a:rPr>
              <a:t>Exodus – Crush &amp; Tevera, 2010 </a:t>
            </a:r>
            <a:endParaRPr lang="en-US" sz="3600" dirty="0">
              <a:latin typeface="American Typewriter"/>
              <a:cs typeface="American Typewriter"/>
            </a:endParaRPr>
          </a:p>
        </p:txBody>
      </p:sp>
      <p:pic>
        <p:nvPicPr>
          <p:cNvPr id="4" name="Content Placeholder 3"/>
          <p:cNvPicPr>
            <a:picLocks noGrp="1" noChangeAspect="1"/>
          </p:cNvPicPr>
          <p:nvPr>
            <p:ph idx="1"/>
          </p:nvPr>
        </p:nvPicPr>
        <p:blipFill>
          <a:blip r:embed="rId2"/>
          <a:srcRect t="21102" b="21102"/>
          <a:stretch>
            <a:fillRect/>
          </a:stretch>
        </p:blipFill>
        <p:spPr>
          <a:xfrm>
            <a:off x="467544" y="260648"/>
            <a:ext cx="8229600" cy="5472608"/>
          </a:xfrm>
        </p:spPr>
      </p:pic>
    </p:spTree>
    <p:extLst>
      <p:ext uri="{BB962C8B-B14F-4D97-AF65-F5344CB8AC3E}">
        <p14:creationId xmlns:p14="http://schemas.microsoft.com/office/powerpoint/2010/main" val="27883615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lgn="just">
              <a:buFont typeface="Wingdings" charset="2"/>
              <a:buChar char="²"/>
            </a:pPr>
            <a:r>
              <a:rPr lang="en-CA" sz="3200" dirty="0" smtClean="0">
                <a:latin typeface="American Typewriter"/>
                <a:cs typeface="American Typewriter"/>
              </a:rPr>
              <a:t>Emigrants </a:t>
            </a:r>
            <a:r>
              <a:rPr lang="en-CA" sz="3200" dirty="0">
                <a:latin typeface="American Typewriter"/>
                <a:cs typeface="American Typewriter"/>
              </a:rPr>
              <a:t>to regional and international destinations</a:t>
            </a:r>
            <a:br>
              <a:rPr lang="en-CA" sz="3200" dirty="0">
                <a:latin typeface="American Typewriter"/>
                <a:cs typeface="American Typewriter"/>
              </a:rPr>
            </a:br>
            <a:endParaRPr lang="en-US" sz="3200" dirty="0">
              <a:latin typeface="American Typewriter"/>
              <a:cs typeface="American Typewriter"/>
            </a:endParaRPr>
          </a:p>
        </p:txBody>
      </p:sp>
      <p:pic>
        <p:nvPicPr>
          <p:cNvPr id="5" name="Content Placeholder 4"/>
          <p:cNvPicPr>
            <a:picLocks noGrp="1" noChangeAspect="1"/>
          </p:cNvPicPr>
          <p:nvPr>
            <p:ph sz="half" idx="1"/>
          </p:nvPr>
        </p:nvPicPr>
        <p:blipFill>
          <a:blip r:embed="rId3"/>
          <a:srcRect l="16676" r="16676"/>
          <a:stretch>
            <a:fillRect/>
          </a:stretch>
        </p:blipFill>
        <p:spPr>
          <a:xfrm>
            <a:off x="611560" y="1600200"/>
            <a:ext cx="4036640" cy="4525963"/>
          </a:xfrm>
        </p:spPr>
      </p:pic>
      <p:pic>
        <p:nvPicPr>
          <p:cNvPr id="6" name="Content Placeholder 5"/>
          <p:cNvPicPr>
            <a:picLocks noGrp="1" noChangeAspect="1"/>
          </p:cNvPicPr>
          <p:nvPr>
            <p:ph sz="half" idx="2"/>
          </p:nvPr>
        </p:nvPicPr>
        <p:blipFill>
          <a:blip r:embed="rId4"/>
          <a:srcRect l="20360" r="20360"/>
          <a:stretch>
            <a:fillRect/>
          </a:stretch>
        </p:blipFill>
        <p:spPr/>
      </p:pic>
    </p:spTree>
    <p:extLst>
      <p:ext uri="{BB962C8B-B14F-4D97-AF65-F5344CB8AC3E}">
        <p14:creationId xmlns:p14="http://schemas.microsoft.com/office/powerpoint/2010/main" val="2864709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5224"/>
            <a:ext cx="8229600" cy="1143000"/>
          </a:xfrm>
        </p:spPr>
        <p:txBody>
          <a:bodyPr/>
          <a:lstStyle/>
          <a:p>
            <a:pPr marL="571500" indent="-571500" algn="just">
              <a:buFont typeface="Wingdings" charset="2"/>
              <a:buChar char="²"/>
            </a:pPr>
            <a:r>
              <a:rPr lang="en-CA" sz="3200" dirty="0" smtClean="0"/>
              <a:t>Most estimates put the number of Zimbabweans </a:t>
            </a:r>
            <a:r>
              <a:rPr lang="en-CA" sz="3200" dirty="0"/>
              <a:t>in South </a:t>
            </a:r>
            <a:r>
              <a:rPr lang="en-CA" sz="3200" dirty="0" smtClean="0"/>
              <a:t>Africa at 1.5 – 3 million </a:t>
            </a:r>
            <a:r>
              <a:rPr lang="en-CA" sz="3200" dirty="0"/>
              <a:t>(Crush &amp; Tevera, 2010)</a:t>
            </a:r>
            <a:br>
              <a:rPr lang="en-CA" sz="3200" dirty="0"/>
            </a:br>
            <a:endParaRPr lang="en-US" sz="3200" dirty="0"/>
          </a:p>
        </p:txBody>
      </p:sp>
      <p:pic>
        <p:nvPicPr>
          <p:cNvPr id="6" name="Content Placeholder 5"/>
          <p:cNvPicPr>
            <a:picLocks noGrp="1" noChangeAspect="1"/>
          </p:cNvPicPr>
          <p:nvPr>
            <p:ph idx="1"/>
          </p:nvPr>
        </p:nvPicPr>
        <p:blipFill>
          <a:blip r:embed="rId3"/>
          <a:srcRect t="11641" b="11641"/>
          <a:stretch>
            <a:fillRect/>
          </a:stretch>
        </p:blipFill>
        <p:spPr>
          <a:xfrm>
            <a:off x="251520" y="332657"/>
            <a:ext cx="8640960" cy="4680520"/>
          </a:xfrm>
        </p:spPr>
      </p:pic>
    </p:spTree>
    <p:extLst>
      <p:ext uri="{BB962C8B-B14F-4D97-AF65-F5344CB8AC3E}">
        <p14:creationId xmlns:p14="http://schemas.microsoft.com/office/powerpoint/2010/main" val="36625372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1455327"/>
              </p:ext>
            </p:extLst>
          </p:nvPr>
        </p:nvGraphicFramePr>
        <p:xfrm>
          <a:off x="457200" y="404668"/>
          <a:ext cx="8229600" cy="5731972"/>
        </p:xfrm>
        <a:graphic>
          <a:graphicData uri="http://schemas.openxmlformats.org/drawingml/2006/table">
            <a:tbl>
              <a:tblPr firstRow="1" bandRow="1">
                <a:tableStyleId>{69012ECD-51FC-41F1-AA8D-1B2483CD663E}</a:tableStyleId>
              </a:tblPr>
              <a:tblGrid>
                <a:gridCol w="4114800"/>
                <a:gridCol w="4114800"/>
              </a:tblGrid>
              <a:tr h="577691">
                <a:tc gridSpan="2">
                  <a:txBody>
                    <a:bodyPr/>
                    <a:lstStyle/>
                    <a:p>
                      <a:r>
                        <a:rPr lang="en-US" sz="2400" b="0" dirty="0" smtClean="0">
                          <a:latin typeface="American Typewriter"/>
                          <a:cs typeface="American Typewriter"/>
                        </a:rPr>
                        <a:t>Asylum applications by Zimbabweans in South Africa</a:t>
                      </a:r>
                      <a:endParaRPr lang="en-US" sz="2400" b="0" dirty="0">
                        <a:latin typeface="American Typewriter"/>
                        <a:cs typeface="American Typewriter"/>
                      </a:endParaRPr>
                    </a:p>
                  </a:txBody>
                  <a:tcPr/>
                </a:tc>
                <a:tc hMerge="1">
                  <a:txBody>
                    <a:bodyPr/>
                    <a:lstStyle/>
                    <a:p>
                      <a:endParaRPr lang="en-US"/>
                    </a:p>
                  </a:txBody>
                  <a:tcPr/>
                </a:tc>
              </a:tr>
              <a:tr h="468571">
                <a:tc>
                  <a:txBody>
                    <a:bodyPr/>
                    <a:lstStyle/>
                    <a:p>
                      <a:r>
                        <a:rPr lang="en-US" sz="2000" b="1" dirty="0" smtClean="0"/>
                        <a:t>Year</a:t>
                      </a:r>
                      <a:endParaRPr lang="en-US" sz="2000" b="1" dirty="0"/>
                    </a:p>
                  </a:txBody>
                  <a:tcPr/>
                </a:tc>
                <a:tc>
                  <a:txBody>
                    <a:bodyPr/>
                    <a:lstStyle/>
                    <a:p>
                      <a:pPr algn="ctr"/>
                      <a:r>
                        <a:rPr lang="en-US" sz="2000" b="1" dirty="0" smtClean="0"/>
                        <a:t>No</a:t>
                      </a:r>
                      <a:endParaRPr lang="en-US" sz="2000" b="1" dirty="0"/>
                    </a:p>
                  </a:txBody>
                  <a:tcPr/>
                </a:tc>
              </a:tr>
              <a:tr h="468571">
                <a:tc>
                  <a:txBody>
                    <a:bodyPr/>
                    <a:lstStyle/>
                    <a:p>
                      <a:r>
                        <a:rPr lang="en-US" sz="2000" dirty="0" smtClean="0"/>
                        <a:t>2000</a:t>
                      </a:r>
                      <a:endParaRPr lang="en-US" sz="2000" dirty="0"/>
                    </a:p>
                  </a:txBody>
                  <a:tcPr/>
                </a:tc>
                <a:tc>
                  <a:txBody>
                    <a:bodyPr/>
                    <a:lstStyle/>
                    <a:p>
                      <a:pPr algn="ctr"/>
                      <a:r>
                        <a:rPr lang="en-US" sz="2000" dirty="0" smtClean="0"/>
                        <a:t>0</a:t>
                      </a:r>
                      <a:endParaRPr lang="en-US" sz="2000" dirty="0"/>
                    </a:p>
                  </a:txBody>
                  <a:tcPr/>
                </a:tc>
              </a:tr>
              <a:tr h="468571">
                <a:tc>
                  <a:txBody>
                    <a:bodyPr/>
                    <a:lstStyle/>
                    <a:p>
                      <a:r>
                        <a:rPr lang="en-US" sz="2000" dirty="0" smtClean="0"/>
                        <a:t>2001</a:t>
                      </a:r>
                      <a:endParaRPr lang="en-US" sz="2000" dirty="0"/>
                    </a:p>
                  </a:txBody>
                  <a:tcPr/>
                </a:tc>
                <a:tc>
                  <a:txBody>
                    <a:bodyPr/>
                    <a:lstStyle/>
                    <a:p>
                      <a:pPr algn="ctr"/>
                      <a:r>
                        <a:rPr lang="en-US" sz="2000" dirty="0" smtClean="0"/>
                        <a:t>4</a:t>
                      </a:r>
                      <a:endParaRPr lang="en-US" sz="2000" dirty="0"/>
                    </a:p>
                  </a:txBody>
                  <a:tcPr/>
                </a:tc>
              </a:tr>
              <a:tr h="468571">
                <a:tc>
                  <a:txBody>
                    <a:bodyPr/>
                    <a:lstStyle/>
                    <a:p>
                      <a:r>
                        <a:rPr lang="en-US" sz="2000" dirty="0" smtClean="0"/>
                        <a:t>2002</a:t>
                      </a:r>
                      <a:endParaRPr lang="en-US" sz="2000" dirty="0"/>
                    </a:p>
                  </a:txBody>
                  <a:tcPr/>
                </a:tc>
                <a:tc>
                  <a:txBody>
                    <a:bodyPr/>
                    <a:lstStyle/>
                    <a:p>
                      <a:pPr algn="ctr"/>
                      <a:r>
                        <a:rPr lang="en-US" sz="2000" dirty="0" smtClean="0"/>
                        <a:t>115</a:t>
                      </a:r>
                      <a:endParaRPr lang="en-US" sz="2000" dirty="0"/>
                    </a:p>
                  </a:txBody>
                  <a:tcPr/>
                </a:tc>
              </a:tr>
              <a:tr h="468571">
                <a:tc>
                  <a:txBody>
                    <a:bodyPr/>
                    <a:lstStyle/>
                    <a:p>
                      <a:r>
                        <a:rPr lang="en-US" sz="2000" dirty="0" smtClean="0"/>
                        <a:t>2003</a:t>
                      </a:r>
                      <a:endParaRPr lang="en-US" sz="2000" dirty="0"/>
                    </a:p>
                  </a:txBody>
                  <a:tcPr/>
                </a:tc>
                <a:tc>
                  <a:txBody>
                    <a:bodyPr/>
                    <a:lstStyle/>
                    <a:p>
                      <a:pPr algn="ctr"/>
                      <a:r>
                        <a:rPr lang="en-US" sz="2000" dirty="0" smtClean="0"/>
                        <a:t>2588</a:t>
                      </a:r>
                      <a:endParaRPr lang="en-US" sz="2000" dirty="0"/>
                    </a:p>
                  </a:txBody>
                  <a:tcPr/>
                </a:tc>
              </a:tr>
              <a:tr h="468571">
                <a:tc>
                  <a:txBody>
                    <a:bodyPr/>
                    <a:lstStyle/>
                    <a:p>
                      <a:r>
                        <a:rPr lang="en-US" sz="2000" dirty="0" smtClean="0"/>
                        <a:t>2004</a:t>
                      </a:r>
                      <a:endParaRPr lang="en-US" sz="2000" dirty="0"/>
                    </a:p>
                  </a:txBody>
                  <a:tcPr/>
                </a:tc>
                <a:tc>
                  <a:txBody>
                    <a:bodyPr/>
                    <a:lstStyle/>
                    <a:p>
                      <a:pPr algn="ctr"/>
                      <a:r>
                        <a:rPr lang="en-US" sz="2000" dirty="0" smtClean="0"/>
                        <a:t>5789</a:t>
                      </a:r>
                      <a:endParaRPr lang="en-US" sz="2000" dirty="0"/>
                    </a:p>
                  </a:txBody>
                  <a:tcPr/>
                </a:tc>
              </a:tr>
              <a:tr h="468571">
                <a:tc>
                  <a:txBody>
                    <a:bodyPr/>
                    <a:lstStyle/>
                    <a:p>
                      <a:r>
                        <a:rPr lang="en-US" sz="2000" dirty="0" smtClean="0"/>
                        <a:t>2005</a:t>
                      </a:r>
                      <a:endParaRPr lang="en-US" sz="2000" dirty="0"/>
                    </a:p>
                  </a:txBody>
                  <a:tcPr/>
                </a:tc>
                <a:tc>
                  <a:txBody>
                    <a:bodyPr/>
                    <a:lstStyle/>
                    <a:p>
                      <a:pPr algn="ctr"/>
                      <a:r>
                        <a:rPr lang="en-US" sz="2000" dirty="0" smtClean="0"/>
                        <a:t>7783</a:t>
                      </a:r>
                      <a:endParaRPr lang="en-US" sz="2000" dirty="0"/>
                    </a:p>
                  </a:txBody>
                  <a:tcPr/>
                </a:tc>
              </a:tr>
              <a:tr h="468571">
                <a:tc>
                  <a:txBody>
                    <a:bodyPr/>
                    <a:lstStyle/>
                    <a:p>
                      <a:r>
                        <a:rPr lang="en-US" sz="2000" dirty="0" smtClean="0"/>
                        <a:t>2006</a:t>
                      </a:r>
                      <a:endParaRPr lang="en-US" sz="2000" dirty="0"/>
                    </a:p>
                  </a:txBody>
                  <a:tcPr/>
                </a:tc>
                <a:tc>
                  <a:txBody>
                    <a:bodyPr/>
                    <a:lstStyle/>
                    <a:p>
                      <a:pPr algn="ctr"/>
                      <a:r>
                        <a:rPr lang="en-US" sz="2000" dirty="0" smtClean="0"/>
                        <a:t>18973</a:t>
                      </a:r>
                      <a:endParaRPr lang="en-US" sz="2000" dirty="0"/>
                    </a:p>
                  </a:txBody>
                  <a:tcPr/>
                </a:tc>
              </a:tr>
              <a:tr h="468571">
                <a:tc>
                  <a:txBody>
                    <a:bodyPr/>
                    <a:lstStyle/>
                    <a:p>
                      <a:r>
                        <a:rPr lang="en-US" sz="2000" dirty="0" smtClean="0"/>
                        <a:t>2007</a:t>
                      </a:r>
                      <a:endParaRPr lang="en-US" sz="2000" dirty="0"/>
                    </a:p>
                  </a:txBody>
                  <a:tcPr/>
                </a:tc>
                <a:tc>
                  <a:txBody>
                    <a:bodyPr/>
                    <a:lstStyle/>
                    <a:p>
                      <a:pPr algn="ctr"/>
                      <a:r>
                        <a:rPr lang="en-US" sz="2000" dirty="0" smtClean="0"/>
                        <a:t>17667</a:t>
                      </a:r>
                      <a:endParaRPr lang="en-US" sz="2000" dirty="0"/>
                    </a:p>
                  </a:txBody>
                  <a:tcPr/>
                </a:tc>
              </a:tr>
              <a:tr h="468571">
                <a:tc>
                  <a:txBody>
                    <a:bodyPr/>
                    <a:lstStyle/>
                    <a:p>
                      <a:r>
                        <a:rPr lang="en-US" sz="2000" dirty="0" smtClean="0"/>
                        <a:t>2008</a:t>
                      </a:r>
                      <a:endParaRPr lang="en-US" sz="2000" dirty="0"/>
                    </a:p>
                  </a:txBody>
                  <a:tcPr/>
                </a:tc>
                <a:tc>
                  <a:txBody>
                    <a:bodyPr/>
                    <a:lstStyle/>
                    <a:p>
                      <a:pPr algn="ctr"/>
                      <a:r>
                        <a:rPr lang="en-US" sz="2000" dirty="0" smtClean="0"/>
                        <a:t>111968</a:t>
                      </a:r>
                      <a:endParaRPr lang="en-US" sz="2000" dirty="0"/>
                    </a:p>
                  </a:txBody>
                  <a:tcPr/>
                </a:tc>
              </a:tr>
              <a:tr h="468571">
                <a:tc>
                  <a:txBody>
                    <a:bodyPr/>
                    <a:lstStyle/>
                    <a:p>
                      <a:r>
                        <a:rPr lang="en-US" sz="2000" dirty="0" smtClean="0"/>
                        <a:t>2009</a:t>
                      </a:r>
                      <a:endParaRPr lang="en-US" sz="2000" dirty="0"/>
                    </a:p>
                  </a:txBody>
                  <a:tcPr/>
                </a:tc>
                <a:tc>
                  <a:txBody>
                    <a:bodyPr/>
                    <a:lstStyle/>
                    <a:p>
                      <a:pPr algn="ctr"/>
                      <a:r>
                        <a:rPr lang="en-US" sz="2000" dirty="0" smtClean="0"/>
                        <a:t>149453</a:t>
                      </a:r>
                      <a:endParaRPr lang="en-US" sz="2000" dirty="0"/>
                    </a:p>
                  </a:txBody>
                  <a:tcPr/>
                </a:tc>
              </a:tr>
            </a:tbl>
          </a:graphicData>
        </a:graphic>
      </p:graphicFrame>
    </p:spTree>
    <p:extLst>
      <p:ext uri="{BB962C8B-B14F-4D97-AF65-F5344CB8AC3E}">
        <p14:creationId xmlns:p14="http://schemas.microsoft.com/office/powerpoint/2010/main" val="7103461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6321422"/>
              </p:ext>
            </p:extLst>
          </p:nvPr>
        </p:nvGraphicFramePr>
        <p:xfrm>
          <a:off x="323528" y="188640"/>
          <a:ext cx="8568952" cy="6192691"/>
        </p:xfrm>
        <a:graphic>
          <a:graphicData uri="http://schemas.openxmlformats.org/drawingml/2006/table">
            <a:tbl>
              <a:tblPr firstRow="1" bandRow="1">
                <a:tableStyleId>{5C22544A-7EE6-4342-B048-85BDC9FD1C3A}</a:tableStyleId>
              </a:tblPr>
              <a:tblGrid>
                <a:gridCol w="2142238"/>
                <a:gridCol w="2142238"/>
                <a:gridCol w="2142238"/>
                <a:gridCol w="2142238"/>
              </a:tblGrid>
              <a:tr h="602410">
                <a:tc gridSpan="4">
                  <a:txBody>
                    <a:bodyPr/>
                    <a:lstStyle/>
                    <a:p>
                      <a:r>
                        <a:rPr lang="en-US" sz="2200" b="0" dirty="0" smtClean="0">
                          <a:latin typeface="American Typewriter"/>
                          <a:cs typeface="American Typewriter"/>
                        </a:rPr>
                        <a:t>Revised estimates for Zimbabwean</a:t>
                      </a:r>
                      <a:r>
                        <a:rPr lang="en-US" sz="2200" b="0" baseline="0" dirty="0" smtClean="0">
                          <a:latin typeface="American Typewriter"/>
                          <a:cs typeface="American Typewriter"/>
                        </a:rPr>
                        <a:t> population in South Africa</a:t>
                      </a:r>
                      <a:endParaRPr lang="en-US" sz="2200" b="0" dirty="0">
                        <a:latin typeface="American Typewriter"/>
                        <a:cs typeface="American Typewriter"/>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3723">
                <a:tc>
                  <a:txBody>
                    <a:bodyPr/>
                    <a:lstStyle/>
                    <a:p>
                      <a:r>
                        <a:rPr lang="en-US" sz="2100" b="0" dirty="0" smtClean="0"/>
                        <a:t>Year</a:t>
                      </a:r>
                      <a:endParaRPr lang="en-US" sz="2100" b="0" dirty="0"/>
                    </a:p>
                  </a:txBody>
                  <a:tcPr/>
                </a:tc>
                <a:tc>
                  <a:txBody>
                    <a:bodyPr/>
                    <a:lstStyle/>
                    <a:p>
                      <a:r>
                        <a:rPr lang="en-US" sz="2100" b="0" dirty="0" smtClean="0"/>
                        <a:t>Annual growth rate (%)</a:t>
                      </a:r>
                      <a:endParaRPr lang="en-US" sz="2100" b="0" dirty="0"/>
                    </a:p>
                  </a:txBody>
                  <a:tcPr/>
                </a:tc>
                <a:tc>
                  <a:txBody>
                    <a:bodyPr/>
                    <a:lstStyle/>
                    <a:p>
                      <a:r>
                        <a:rPr lang="en-US" sz="2100" b="0" dirty="0" smtClean="0"/>
                        <a:t>Estimated migrant population (Makina)</a:t>
                      </a:r>
                      <a:endParaRPr lang="en-US" sz="2100" b="0" dirty="0"/>
                    </a:p>
                  </a:txBody>
                  <a:tcPr/>
                </a:tc>
                <a:tc>
                  <a:txBody>
                    <a:bodyPr/>
                    <a:lstStyle/>
                    <a:p>
                      <a:r>
                        <a:rPr lang="en-US" sz="2100" b="0" dirty="0" smtClean="0"/>
                        <a:t>Revised estimate of black migrant population (SAMP)</a:t>
                      </a:r>
                      <a:endParaRPr lang="en-US" sz="2100" b="0" dirty="0"/>
                    </a:p>
                  </a:txBody>
                  <a:tcPr/>
                </a:tc>
              </a:tr>
              <a:tr h="563794">
                <a:tc>
                  <a:txBody>
                    <a:bodyPr/>
                    <a:lstStyle/>
                    <a:p>
                      <a:r>
                        <a:rPr lang="en-US" sz="2000" dirty="0" smtClean="0"/>
                        <a:t>2001</a:t>
                      </a:r>
                      <a:endParaRPr lang="en-US" sz="2000" dirty="0"/>
                    </a:p>
                  </a:txBody>
                  <a:tcPr/>
                </a:tc>
                <a:tc>
                  <a:txBody>
                    <a:bodyPr/>
                    <a:lstStyle/>
                    <a:p>
                      <a:pPr algn="ctr"/>
                      <a:endParaRPr lang="en-US" sz="2000" dirty="0"/>
                    </a:p>
                  </a:txBody>
                  <a:tcPr/>
                </a:tc>
                <a:tc>
                  <a:txBody>
                    <a:bodyPr/>
                    <a:lstStyle/>
                    <a:p>
                      <a:pPr algn="ctr"/>
                      <a:r>
                        <a:rPr lang="en-US" sz="2000" dirty="0" smtClean="0"/>
                        <a:t>131 866</a:t>
                      </a:r>
                      <a:endParaRPr lang="en-US" sz="2000" dirty="0"/>
                    </a:p>
                  </a:txBody>
                  <a:tcPr/>
                </a:tc>
                <a:tc>
                  <a:txBody>
                    <a:bodyPr/>
                    <a:lstStyle/>
                    <a:p>
                      <a:pPr algn="ctr"/>
                      <a:r>
                        <a:rPr lang="en-US" sz="2000" dirty="0" smtClean="0"/>
                        <a:t>66 033</a:t>
                      </a:r>
                      <a:endParaRPr lang="en-US" sz="2000" dirty="0"/>
                    </a:p>
                  </a:txBody>
                  <a:tcPr/>
                </a:tc>
              </a:tr>
              <a:tr h="563794">
                <a:tc>
                  <a:txBody>
                    <a:bodyPr/>
                    <a:lstStyle/>
                    <a:p>
                      <a:r>
                        <a:rPr lang="en-US" sz="2000" dirty="0" smtClean="0"/>
                        <a:t>2002</a:t>
                      </a:r>
                      <a:endParaRPr lang="en-US" sz="2000" dirty="0"/>
                    </a:p>
                  </a:txBody>
                  <a:tcPr/>
                </a:tc>
                <a:tc>
                  <a:txBody>
                    <a:bodyPr/>
                    <a:lstStyle/>
                    <a:p>
                      <a:pPr algn="ctr"/>
                      <a:r>
                        <a:rPr lang="en-US" sz="2000" dirty="0" smtClean="0"/>
                        <a:t>33</a:t>
                      </a:r>
                      <a:endParaRPr lang="en-US" sz="2000" dirty="0"/>
                    </a:p>
                  </a:txBody>
                  <a:tcPr/>
                </a:tc>
                <a:tc>
                  <a:txBody>
                    <a:bodyPr/>
                    <a:lstStyle/>
                    <a:p>
                      <a:pPr algn="ctr"/>
                      <a:r>
                        <a:rPr lang="en-US" sz="2000" dirty="0" smtClean="0"/>
                        <a:t>175 715</a:t>
                      </a:r>
                      <a:endParaRPr lang="en-US" sz="2000" dirty="0"/>
                    </a:p>
                  </a:txBody>
                  <a:tcPr/>
                </a:tc>
                <a:tc>
                  <a:txBody>
                    <a:bodyPr/>
                    <a:lstStyle/>
                    <a:p>
                      <a:pPr algn="ctr"/>
                      <a:r>
                        <a:rPr lang="en-US" sz="2000" dirty="0" smtClean="0"/>
                        <a:t>87 824</a:t>
                      </a:r>
                      <a:endParaRPr lang="en-US" sz="2000" dirty="0"/>
                    </a:p>
                  </a:txBody>
                  <a:tcPr/>
                </a:tc>
              </a:tr>
              <a:tr h="563794">
                <a:tc>
                  <a:txBody>
                    <a:bodyPr/>
                    <a:lstStyle/>
                    <a:p>
                      <a:r>
                        <a:rPr lang="en-US" sz="2000" dirty="0" smtClean="0"/>
                        <a:t>2003</a:t>
                      </a:r>
                      <a:endParaRPr lang="en-US" sz="2000" dirty="0"/>
                    </a:p>
                  </a:txBody>
                  <a:tcPr/>
                </a:tc>
                <a:tc>
                  <a:txBody>
                    <a:bodyPr/>
                    <a:lstStyle/>
                    <a:p>
                      <a:pPr algn="ctr"/>
                      <a:r>
                        <a:rPr lang="en-US" sz="2000" dirty="0" smtClean="0"/>
                        <a:t>45</a:t>
                      </a:r>
                      <a:endParaRPr lang="en-US" sz="2000" dirty="0"/>
                    </a:p>
                  </a:txBody>
                  <a:tcPr/>
                </a:tc>
                <a:tc>
                  <a:txBody>
                    <a:bodyPr/>
                    <a:lstStyle/>
                    <a:p>
                      <a:pPr algn="ctr"/>
                      <a:r>
                        <a:rPr lang="en-US" sz="2000" dirty="0" smtClean="0"/>
                        <a:t>255 604</a:t>
                      </a:r>
                      <a:endParaRPr lang="en-US" sz="2000" dirty="0"/>
                    </a:p>
                  </a:txBody>
                  <a:tcPr/>
                </a:tc>
                <a:tc>
                  <a:txBody>
                    <a:bodyPr/>
                    <a:lstStyle/>
                    <a:p>
                      <a:pPr algn="ctr"/>
                      <a:r>
                        <a:rPr lang="en-US" sz="2000" dirty="0" smtClean="0"/>
                        <a:t>127 345</a:t>
                      </a:r>
                      <a:endParaRPr lang="en-US" sz="2000" dirty="0"/>
                    </a:p>
                  </a:txBody>
                  <a:tcPr/>
                </a:tc>
              </a:tr>
              <a:tr h="563794">
                <a:tc>
                  <a:txBody>
                    <a:bodyPr/>
                    <a:lstStyle/>
                    <a:p>
                      <a:r>
                        <a:rPr lang="en-US" sz="2000" dirty="0" smtClean="0"/>
                        <a:t>2004</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375 935</a:t>
                      </a:r>
                      <a:endParaRPr lang="en-US" sz="2000" dirty="0"/>
                    </a:p>
                  </a:txBody>
                  <a:tcPr/>
                </a:tc>
                <a:tc>
                  <a:txBody>
                    <a:bodyPr/>
                    <a:lstStyle/>
                    <a:p>
                      <a:pPr algn="ctr"/>
                      <a:r>
                        <a:rPr lang="en-US" sz="2000" dirty="0" smtClean="0"/>
                        <a:t>187 197</a:t>
                      </a:r>
                      <a:endParaRPr lang="en-US" sz="2000" dirty="0"/>
                    </a:p>
                  </a:txBody>
                  <a:tcPr/>
                </a:tc>
              </a:tr>
              <a:tr h="563794">
                <a:tc>
                  <a:txBody>
                    <a:bodyPr/>
                    <a:lstStyle/>
                    <a:p>
                      <a:r>
                        <a:rPr lang="en-US" sz="2000" dirty="0" smtClean="0"/>
                        <a:t>2005</a:t>
                      </a:r>
                      <a:endParaRPr lang="en-US" sz="2000" dirty="0"/>
                    </a:p>
                  </a:txBody>
                  <a:tcPr/>
                </a:tc>
                <a:tc>
                  <a:txBody>
                    <a:bodyPr/>
                    <a:lstStyle/>
                    <a:p>
                      <a:pPr algn="ctr"/>
                      <a:r>
                        <a:rPr lang="en-US" sz="2000" dirty="0" smtClean="0"/>
                        <a:t>39</a:t>
                      </a:r>
                      <a:endParaRPr lang="en-US" sz="2000" dirty="0"/>
                    </a:p>
                  </a:txBody>
                  <a:tcPr/>
                </a:tc>
                <a:tc>
                  <a:txBody>
                    <a:bodyPr/>
                    <a:lstStyle/>
                    <a:p>
                      <a:pPr algn="ctr"/>
                      <a:r>
                        <a:rPr lang="en-US" sz="2000" dirty="0" smtClean="0"/>
                        <a:t>522 364</a:t>
                      </a:r>
                      <a:endParaRPr lang="en-US" sz="2000" dirty="0"/>
                    </a:p>
                  </a:txBody>
                  <a:tcPr/>
                </a:tc>
                <a:tc>
                  <a:txBody>
                    <a:bodyPr/>
                    <a:lstStyle/>
                    <a:p>
                      <a:pPr algn="ctr"/>
                      <a:r>
                        <a:rPr lang="en-US" sz="2000" dirty="0" smtClean="0"/>
                        <a:t>260 204</a:t>
                      </a:r>
                      <a:endParaRPr lang="en-US" sz="2000" dirty="0"/>
                    </a:p>
                  </a:txBody>
                  <a:tcPr/>
                </a:tc>
              </a:tr>
              <a:tr h="563794">
                <a:tc>
                  <a:txBody>
                    <a:bodyPr/>
                    <a:lstStyle/>
                    <a:p>
                      <a:r>
                        <a:rPr lang="en-US" sz="2000" dirty="0" smtClean="0"/>
                        <a:t>2006</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763 425</a:t>
                      </a:r>
                      <a:endParaRPr lang="en-US" sz="2000" dirty="0"/>
                    </a:p>
                  </a:txBody>
                  <a:tcPr/>
                </a:tc>
                <a:tc>
                  <a:txBody>
                    <a:bodyPr/>
                    <a:lstStyle/>
                    <a:p>
                      <a:pPr algn="ctr"/>
                      <a:r>
                        <a:rPr lang="en-US" sz="2000" dirty="0" smtClean="0"/>
                        <a:t>379 898</a:t>
                      </a:r>
                      <a:endParaRPr lang="en-US" sz="2000" dirty="0"/>
                    </a:p>
                  </a:txBody>
                  <a:tcPr/>
                </a:tc>
              </a:tr>
              <a:tr h="563794">
                <a:tc>
                  <a:txBody>
                    <a:bodyPr/>
                    <a:lstStyle/>
                    <a:p>
                      <a:r>
                        <a:rPr lang="en-US" sz="2000" dirty="0" smtClean="0"/>
                        <a:t>2007</a:t>
                      </a:r>
                      <a:endParaRPr lang="en-US" sz="2000" dirty="0"/>
                    </a:p>
                  </a:txBody>
                  <a:tcPr/>
                </a:tc>
                <a:tc>
                  <a:txBody>
                    <a:bodyPr/>
                    <a:lstStyle/>
                    <a:p>
                      <a:pPr algn="ctr"/>
                      <a:r>
                        <a:rPr lang="en-US" sz="2000" dirty="0" smtClean="0"/>
                        <a:t>36</a:t>
                      </a:r>
                      <a:endParaRPr lang="en-US" sz="2000" dirty="0"/>
                    </a:p>
                  </a:txBody>
                  <a:tcPr/>
                </a:tc>
                <a:tc>
                  <a:txBody>
                    <a:bodyPr/>
                    <a:lstStyle/>
                    <a:p>
                      <a:pPr algn="ctr"/>
                      <a:r>
                        <a:rPr lang="en-US" sz="2000" dirty="0" smtClean="0"/>
                        <a:t>1 022 965</a:t>
                      </a:r>
                      <a:endParaRPr lang="en-US" sz="2000" dirty="0"/>
                    </a:p>
                  </a:txBody>
                  <a:tcPr/>
                </a:tc>
                <a:tc>
                  <a:txBody>
                    <a:bodyPr/>
                    <a:lstStyle/>
                    <a:p>
                      <a:pPr algn="ctr"/>
                      <a:r>
                        <a:rPr lang="en-US" sz="2000" dirty="0" smtClean="0"/>
                        <a:t>509 063</a:t>
                      </a:r>
                      <a:endParaRPr lang="en-US" sz="2000" dirty="0"/>
                    </a:p>
                  </a:txBody>
                  <a:tcPr/>
                </a:tc>
              </a:tr>
            </a:tbl>
          </a:graphicData>
        </a:graphic>
      </p:graphicFrame>
    </p:spTree>
    <p:extLst>
      <p:ext uri="{BB962C8B-B14F-4D97-AF65-F5344CB8AC3E}">
        <p14:creationId xmlns:p14="http://schemas.microsoft.com/office/powerpoint/2010/main" val="29893051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7"/>
            <a:ext cx="8229600" cy="5040560"/>
          </a:xfrm>
        </p:spPr>
        <p:txBody>
          <a:bodyPr/>
          <a:lstStyle/>
          <a:p>
            <a:pPr algn="just">
              <a:spcAft>
                <a:spcPts val="1200"/>
              </a:spcAft>
              <a:buFont typeface="Wingdings" charset="2"/>
              <a:buChar char="²"/>
            </a:pPr>
            <a:r>
              <a:rPr lang="en-CA" sz="3600" dirty="0" smtClean="0"/>
              <a:t>Data from 2010 </a:t>
            </a:r>
            <a:r>
              <a:rPr lang="en-CA" sz="3600" dirty="0"/>
              <a:t>&amp; 2012 </a:t>
            </a:r>
            <a:r>
              <a:rPr lang="en-CA" sz="3600" dirty="0" smtClean="0"/>
              <a:t>SAMP studies in in Cape </a:t>
            </a:r>
            <a:r>
              <a:rPr lang="en-CA" sz="3600" dirty="0"/>
              <a:t>Town &amp; </a:t>
            </a:r>
            <a:r>
              <a:rPr lang="en-CA" sz="3600" dirty="0" smtClean="0"/>
              <a:t>Johannesburg</a:t>
            </a:r>
          </a:p>
          <a:p>
            <a:pPr algn="just">
              <a:spcAft>
                <a:spcPts val="1200"/>
              </a:spcAft>
              <a:buFont typeface="Wingdings" charset="2"/>
              <a:buChar char="²"/>
            </a:pPr>
            <a:r>
              <a:rPr lang="en-CA" sz="3600" dirty="0" smtClean="0"/>
              <a:t>Focus on general migration issues and food security rather than informality per se</a:t>
            </a:r>
          </a:p>
          <a:p>
            <a:pPr algn="just">
              <a:spcAft>
                <a:spcPts val="1200"/>
              </a:spcAft>
              <a:buFont typeface="Wingdings" charset="2"/>
              <a:buChar char="²"/>
            </a:pPr>
            <a:r>
              <a:rPr lang="en-CA" sz="3600" dirty="0" smtClean="0"/>
              <a:t>So, data is only indicative rather than conclusive</a:t>
            </a:r>
          </a:p>
          <a:p>
            <a:pPr algn="just">
              <a:buFont typeface="Wingdings" charset="2"/>
              <a:buChar char="²"/>
            </a:pPr>
            <a:endParaRPr lang="en-CA" dirty="0" smtClean="0"/>
          </a:p>
          <a:p>
            <a:pPr algn="just"/>
            <a:endParaRPr lang="en-CA" dirty="0"/>
          </a:p>
          <a:p>
            <a:endParaRPr lang="en-US" dirty="0"/>
          </a:p>
        </p:txBody>
      </p:sp>
    </p:spTree>
    <p:extLst>
      <p:ext uri="{BB962C8B-B14F-4D97-AF65-F5344CB8AC3E}">
        <p14:creationId xmlns:p14="http://schemas.microsoft.com/office/powerpoint/2010/main" val="21880989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7744892"/>
              </p:ext>
            </p:extLst>
          </p:nvPr>
        </p:nvGraphicFramePr>
        <p:xfrm>
          <a:off x="457200" y="260650"/>
          <a:ext cx="8229600" cy="5904655"/>
        </p:xfrm>
        <a:graphic>
          <a:graphicData uri="http://schemas.openxmlformats.org/drawingml/2006/table">
            <a:tbl>
              <a:tblPr firstRow="1" bandRow="1">
                <a:tableStyleId>{5C22544A-7EE6-4342-B048-85BDC9FD1C3A}</a:tableStyleId>
              </a:tblPr>
              <a:tblGrid>
                <a:gridCol w="2743200"/>
                <a:gridCol w="2743200"/>
                <a:gridCol w="2743200"/>
              </a:tblGrid>
              <a:tr h="1180931">
                <a:tc gridSpan="3">
                  <a:txBody>
                    <a:bodyPr/>
                    <a:lstStyle/>
                    <a:p>
                      <a:r>
                        <a:rPr lang="en-US" sz="2800" b="0" dirty="0" smtClean="0">
                          <a:latin typeface="American Typewriter"/>
                          <a:cs typeface="American Typewriter"/>
                        </a:rPr>
                        <a:t>Employment status prior and post-migration</a:t>
                      </a:r>
                    </a:p>
                    <a:p>
                      <a:r>
                        <a:rPr lang="en-US" sz="2800" b="0" dirty="0" smtClean="0">
                          <a:latin typeface="American Typewriter"/>
                          <a:cs typeface="American Typewriter"/>
                        </a:rPr>
                        <a:t>(SAMP, 2010)</a:t>
                      </a:r>
                      <a:endParaRPr lang="en-US" sz="2800" b="0" dirty="0">
                        <a:latin typeface="American Typewriter"/>
                        <a:cs typeface="American Typewriter"/>
                      </a:endParaRPr>
                    </a:p>
                  </a:txBody>
                  <a:tcPr/>
                </a:tc>
                <a:tc hMerge="1">
                  <a:txBody>
                    <a:bodyPr/>
                    <a:lstStyle/>
                    <a:p>
                      <a:endParaRPr lang="en-US"/>
                    </a:p>
                  </a:txBody>
                  <a:tcPr/>
                </a:tc>
                <a:tc hMerge="1">
                  <a:txBody>
                    <a:bodyPr/>
                    <a:lstStyle/>
                    <a:p>
                      <a:endParaRPr lang="en-US"/>
                    </a:p>
                  </a:txBody>
                  <a:tcPr/>
                </a:tc>
              </a:tr>
              <a:tr h="1180931">
                <a:tc>
                  <a:txBody>
                    <a:bodyPr/>
                    <a:lstStyle/>
                    <a:p>
                      <a:endParaRPr lang="en-US" sz="2000" dirty="0">
                        <a:latin typeface="American Typewriter"/>
                        <a:cs typeface="American Typewriter"/>
                      </a:endParaRPr>
                    </a:p>
                  </a:txBody>
                  <a:tcPr/>
                </a:tc>
                <a:tc>
                  <a:txBody>
                    <a:bodyPr/>
                    <a:lstStyle/>
                    <a:p>
                      <a:pPr algn="ctr"/>
                      <a:r>
                        <a:rPr lang="en-US" sz="2000" dirty="0" smtClean="0">
                          <a:latin typeface="American Typewriter"/>
                          <a:cs typeface="American Typewriter"/>
                        </a:rPr>
                        <a:t>Prior to migration (%)</a:t>
                      </a:r>
                      <a:endParaRPr lang="en-US" sz="2000" dirty="0">
                        <a:latin typeface="American Typewriter"/>
                        <a:cs typeface="American Typewriter"/>
                      </a:endParaRPr>
                    </a:p>
                  </a:txBody>
                  <a:tcPr/>
                </a:tc>
                <a:tc>
                  <a:txBody>
                    <a:bodyPr/>
                    <a:lstStyle/>
                    <a:p>
                      <a:pPr algn="ctr"/>
                      <a:r>
                        <a:rPr lang="en-US" sz="2000" dirty="0" smtClean="0">
                          <a:latin typeface="American Typewriter"/>
                          <a:cs typeface="American Typewriter"/>
                        </a:rPr>
                        <a:t>After migration (%)</a:t>
                      </a:r>
                      <a:endParaRPr lang="en-US" sz="2000" dirty="0">
                        <a:latin typeface="American Typewriter"/>
                        <a:cs typeface="American Typewriter"/>
                      </a:endParaRPr>
                    </a:p>
                  </a:txBody>
                  <a:tcPr/>
                </a:tc>
              </a:tr>
              <a:tr h="1180931">
                <a:tc>
                  <a:txBody>
                    <a:bodyPr/>
                    <a:lstStyle/>
                    <a:p>
                      <a:r>
                        <a:rPr lang="en-US" sz="2000" dirty="0" smtClean="0">
                          <a:latin typeface="American Typewriter"/>
                          <a:cs typeface="American Typewriter"/>
                        </a:rPr>
                        <a:t>Wage employment</a:t>
                      </a:r>
                      <a:endParaRPr lang="en-US" sz="2000" dirty="0">
                        <a:latin typeface="American Typewriter"/>
                        <a:cs typeface="American Typewriter"/>
                      </a:endParaRPr>
                    </a:p>
                  </a:txBody>
                  <a:tcPr/>
                </a:tc>
                <a:tc>
                  <a:txBody>
                    <a:bodyPr/>
                    <a:lstStyle/>
                    <a:p>
                      <a:pPr algn="ctr"/>
                      <a:r>
                        <a:rPr lang="en-US" sz="2000" dirty="0" smtClean="0">
                          <a:latin typeface="American Typewriter"/>
                          <a:cs typeface="American Typewriter"/>
                        </a:rPr>
                        <a:t>50</a:t>
                      </a:r>
                      <a:endParaRPr lang="en-US" sz="2000" dirty="0">
                        <a:latin typeface="American Typewriter"/>
                        <a:cs typeface="American Typewriter"/>
                      </a:endParaRPr>
                    </a:p>
                  </a:txBody>
                  <a:tcPr/>
                </a:tc>
                <a:tc>
                  <a:txBody>
                    <a:bodyPr/>
                    <a:lstStyle/>
                    <a:p>
                      <a:pPr algn="ctr"/>
                      <a:r>
                        <a:rPr lang="en-US" sz="2000" dirty="0" smtClean="0">
                          <a:latin typeface="American Typewriter"/>
                          <a:cs typeface="American Typewriter"/>
                        </a:rPr>
                        <a:t>62</a:t>
                      </a:r>
                      <a:endParaRPr lang="en-US" sz="2000" dirty="0">
                        <a:latin typeface="American Typewriter"/>
                        <a:cs typeface="American Typewriter"/>
                      </a:endParaRPr>
                    </a:p>
                  </a:txBody>
                  <a:tcPr/>
                </a:tc>
              </a:tr>
              <a:tr h="1180931">
                <a:tc>
                  <a:txBody>
                    <a:bodyPr/>
                    <a:lstStyle/>
                    <a:p>
                      <a:r>
                        <a:rPr lang="en-US" sz="2000" dirty="0" smtClean="0">
                          <a:latin typeface="American Typewriter"/>
                          <a:cs typeface="American Typewriter"/>
                        </a:rPr>
                        <a:t>Informal sector</a:t>
                      </a:r>
                      <a:endParaRPr lang="en-US" sz="2000" dirty="0">
                        <a:latin typeface="American Typewriter"/>
                        <a:cs typeface="American Typewriter"/>
                      </a:endParaRPr>
                    </a:p>
                  </a:txBody>
                  <a:tcPr/>
                </a:tc>
                <a:tc>
                  <a:txBody>
                    <a:bodyPr/>
                    <a:lstStyle/>
                    <a:p>
                      <a:pPr algn="ctr"/>
                      <a:r>
                        <a:rPr lang="en-US" sz="2000" b="1" dirty="0" smtClean="0">
                          <a:latin typeface="American Typewriter"/>
                          <a:cs typeface="American Typewriter"/>
                        </a:rPr>
                        <a:t>8</a:t>
                      </a:r>
                      <a:endParaRPr lang="en-US" sz="2000" b="1" dirty="0">
                        <a:latin typeface="American Typewriter"/>
                        <a:cs typeface="American Typewriter"/>
                      </a:endParaRPr>
                    </a:p>
                  </a:txBody>
                  <a:tcPr/>
                </a:tc>
                <a:tc>
                  <a:txBody>
                    <a:bodyPr/>
                    <a:lstStyle/>
                    <a:p>
                      <a:pPr algn="ctr"/>
                      <a:r>
                        <a:rPr lang="en-US" sz="2000" b="1" dirty="0" smtClean="0">
                          <a:latin typeface="American Typewriter"/>
                          <a:cs typeface="American Typewriter"/>
                        </a:rPr>
                        <a:t>20</a:t>
                      </a:r>
                      <a:endParaRPr lang="en-US" sz="2000" b="1" dirty="0">
                        <a:latin typeface="American Typewriter"/>
                        <a:cs typeface="American Typewriter"/>
                      </a:endParaRPr>
                    </a:p>
                  </a:txBody>
                  <a:tcPr/>
                </a:tc>
              </a:tr>
              <a:tr h="1180931">
                <a:tc>
                  <a:txBody>
                    <a:bodyPr/>
                    <a:lstStyle/>
                    <a:p>
                      <a:r>
                        <a:rPr lang="en-US" sz="2000" dirty="0" smtClean="0">
                          <a:latin typeface="American Typewriter"/>
                          <a:cs typeface="American Typewriter"/>
                        </a:rPr>
                        <a:t>Unemployed</a:t>
                      </a:r>
                      <a:endParaRPr lang="en-US" sz="2000" dirty="0">
                        <a:latin typeface="American Typewriter"/>
                        <a:cs typeface="American Typewriter"/>
                      </a:endParaRPr>
                    </a:p>
                  </a:txBody>
                  <a:tcPr/>
                </a:tc>
                <a:tc>
                  <a:txBody>
                    <a:bodyPr/>
                    <a:lstStyle/>
                    <a:p>
                      <a:pPr algn="ctr"/>
                      <a:r>
                        <a:rPr lang="en-US" sz="2000" dirty="0" smtClean="0">
                          <a:latin typeface="American Typewriter"/>
                          <a:cs typeface="American Typewriter"/>
                        </a:rPr>
                        <a:t>42</a:t>
                      </a:r>
                      <a:endParaRPr lang="en-US" sz="2000" dirty="0">
                        <a:latin typeface="American Typewriter"/>
                        <a:cs typeface="American Typewriter"/>
                      </a:endParaRPr>
                    </a:p>
                  </a:txBody>
                  <a:tcPr/>
                </a:tc>
                <a:tc>
                  <a:txBody>
                    <a:bodyPr/>
                    <a:lstStyle/>
                    <a:p>
                      <a:pPr algn="ctr"/>
                      <a:r>
                        <a:rPr lang="en-US" sz="2000" dirty="0" smtClean="0">
                          <a:latin typeface="American Typewriter"/>
                          <a:cs typeface="American Typewriter"/>
                        </a:rPr>
                        <a:t>18</a:t>
                      </a:r>
                      <a:endParaRPr lang="en-US" sz="2000" dirty="0">
                        <a:latin typeface="American Typewriter"/>
                        <a:cs typeface="American Typewriter"/>
                      </a:endParaRPr>
                    </a:p>
                  </a:txBody>
                  <a:tcPr/>
                </a:tc>
              </a:tr>
            </a:tbl>
          </a:graphicData>
        </a:graphic>
      </p:graphicFrame>
    </p:spTree>
    <p:extLst>
      <p:ext uri="{BB962C8B-B14F-4D97-AF65-F5344CB8AC3E}">
        <p14:creationId xmlns:p14="http://schemas.microsoft.com/office/powerpoint/2010/main" val="39586118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14363</TotalTime>
  <Words>536</Words>
  <Application>Microsoft Macintosh PowerPoint</Application>
  <PresentationFormat>On-screen Show (4:3)</PresentationFormat>
  <Paragraphs>165</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Migrants in the informal sector: The case of Zimbabweans in South Africa  Godfrey Tawodzera African Centre for Cities (ACC), University of Cape Town</vt:lpstr>
      <vt:lpstr>Two decades of political and economic problems have transformed Zimbabwe into a migrant-sending country </vt:lpstr>
      <vt:lpstr>Exodus – Crush &amp; Tevera, 2010 </vt:lpstr>
      <vt:lpstr>Emigrants to regional and international destinations </vt:lpstr>
      <vt:lpstr>Most estimates put the number of Zimbabweans in South Africa at 1.5 – 3 million (Crush &amp; Tevera, 2010) </vt:lpstr>
      <vt:lpstr>PowerPoint Presentation</vt:lpstr>
      <vt:lpstr>PowerPoint Presentation</vt:lpstr>
      <vt:lpstr>PowerPoint Presentation</vt:lpstr>
      <vt:lpstr>PowerPoint Presentation</vt:lpstr>
      <vt:lpstr>SAMP, 2012</vt:lpstr>
      <vt:lpstr>SAMP, 2010</vt:lpstr>
      <vt:lpstr>SAMP, 2010</vt:lpstr>
      <vt:lpstr>PowerPoint Presentation</vt:lpstr>
      <vt:lpstr>SAMP, 2012</vt:lpstr>
      <vt:lpstr>PowerPoint Presentation</vt:lpstr>
      <vt:lpstr>PowerPoint Presentation</vt:lpstr>
      <vt:lpstr>PowerPoint Presentation</vt:lpstr>
      <vt:lpstr>Thank you</vt:lpstr>
    </vt:vector>
  </TitlesOfParts>
  <Company>University of Cape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urban food security matter?</dc:title>
  <dc:creator>Jane Battersby</dc:creator>
  <cp:lastModifiedBy>Bronwen Muller</cp:lastModifiedBy>
  <cp:revision>329</cp:revision>
  <cp:lastPrinted>2010-02-25T12:29:04Z</cp:lastPrinted>
  <dcterms:created xsi:type="dcterms:W3CDTF">2011-02-23T05:45:43Z</dcterms:created>
  <dcterms:modified xsi:type="dcterms:W3CDTF">2014-03-12T07:55:02Z</dcterms:modified>
</cp:coreProperties>
</file>