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charts/chart8.xml" ContentType="application/vnd.openxmlformats-officedocument.drawingml.chart+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charts/chart9.xml" ContentType="application/vnd.openxmlformats-officedocument.drawingml.chart+xml"/>
  <Override PartName="/ppt/drawings/drawing2.xml" ContentType="application/vnd.openxmlformats-officedocument.drawingml.chartshapes+xml"/>
  <Override PartName="/ppt/embeddings/oleObject5.bin" ContentType="application/vnd.openxmlformats-officedocument.oleObject"/>
  <Override PartName="/ppt/embeddings/oleObject6.bin" ContentType="application/vnd.openxmlformats-officedocument.oleObject"/>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81" r:id="rId4"/>
    <p:sldId id="257" r:id="rId5"/>
    <p:sldId id="258" r:id="rId6"/>
    <p:sldId id="259" r:id="rId7"/>
    <p:sldId id="279" r:id="rId8"/>
    <p:sldId id="282" r:id="rId9"/>
    <p:sldId id="283" r:id="rId10"/>
    <p:sldId id="278" r:id="rId11"/>
    <p:sldId id="260" r:id="rId12"/>
    <p:sldId id="261" r:id="rId13"/>
    <p:sldId id="262" r:id="rId14"/>
    <p:sldId id="263" r:id="rId15"/>
    <p:sldId id="264" r:id="rId16"/>
    <p:sldId id="284" r:id="rId17"/>
    <p:sldId id="285" r:id="rId18"/>
    <p:sldId id="286" r:id="rId19"/>
    <p:sldId id="287" r:id="rId20"/>
    <p:sldId id="288" r:id="rId21"/>
    <p:sldId id="289" r:id="rId22"/>
    <p:sldId id="274" r:id="rId23"/>
    <p:sldId id="265" r:id="rId24"/>
    <p:sldId id="266" r:id="rId25"/>
    <p:sldId id="275" r:id="rId26"/>
    <p:sldId id="276" r:id="rId27"/>
    <p:sldId id="267" r:id="rId28"/>
    <p:sldId id="277" r:id="rId29"/>
    <p:sldId id="290" r:id="rId30"/>
    <p:sldId id="291" r:id="rId31"/>
    <p:sldId id="292" r:id="rId32"/>
    <p:sldId id="268" r:id="rId33"/>
    <p:sldId id="270" r:id="rId34"/>
    <p:sldId id="293" r:id="rId35"/>
    <p:sldId id="271" r:id="rId36"/>
    <p:sldId id="272" r:id="rId37"/>
    <p:sldId id="294" r:id="rId38"/>
    <p:sldId id="273" r:id="rId39"/>
    <p:sldId id="295"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E4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8" d="100"/>
          <a:sy n="128" d="100"/>
        </p:scale>
        <p:origin x="-195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mepp%20toriro%20graph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Urban%20Research%20Series\mepp%20toriro%20graph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Tony\Desktop\mepp%20toriro%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mepp%20toriro%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esktop\mepp%20toriro%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esktop\mepp%20toriro%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esktop\mepp%20toriro%20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Urban%20Research%20Series\mepp%20toriro%20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Book2%20fghjkl.xlsx" TargetMode="External"/><Relationship Id="rId2"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1" Type="http://schemas.openxmlformats.org/officeDocument/2006/relationships/oleObject" Target="file:///H:\Book2%20fghjkl.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US"/>
              <a:t>sex of respondants</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layout>
                <c:manualLayout>
                  <c:x val="-0.152330285206035"/>
                  <c:y val="0.0521124234470692"/>
                </c:manualLayout>
              </c:layout>
              <c:tx>
                <c:rich>
                  <a:bodyPr/>
                  <a:lstStyle/>
                  <a:p>
                    <a:r>
                      <a:rPr lang="en-US" sz="2000" dirty="0"/>
                      <a:t>male
35%</a:t>
                    </a:r>
                  </a:p>
                </c:rich>
              </c:tx>
              <c:showLegendKey val="0"/>
              <c:showVal val="0"/>
              <c:showCatName val="1"/>
              <c:showSerName val="0"/>
              <c:showPercent val="1"/>
              <c:showBubbleSize val="0"/>
            </c:dLbl>
            <c:dLbl>
              <c:idx val="1"/>
              <c:layout/>
              <c:tx>
                <c:rich>
                  <a:bodyPr/>
                  <a:lstStyle/>
                  <a:p>
                    <a:r>
                      <a:rPr lang="en-US" sz="2000" dirty="0"/>
                      <a:t>female
65%</a:t>
                    </a:r>
                  </a:p>
                </c:rich>
              </c:tx>
              <c:showLegendKey val="0"/>
              <c:showVal val="0"/>
              <c:showCatName val="1"/>
              <c:showSerName val="0"/>
              <c:showPercent val="1"/>
              <c:showBubbleSize val="0"/>
            </c:dLbl>
            <c:showLegendKey val="0"/>
            <c:showVal val="0"/>
            <c:showCatName val="1"/>
            <c:showSerName val="0"/>
            <c:showPercent val="1"/>
            <c:showBubbleSize val="0"/>
            <c:showLeaderLines val="0"/>
          </c:dLbls>
          <c:cat>
            <c:strRef>
              <c:f>Sheet1!$G$65:$H$65</c:f>
              <c:strCache>
                <c:ptCount val="2"/>
                <c:pt idx="0">
                  <c:v>male</c:v>
                </c:pt>
                <c:pt idx="1">
                  <c:v>female</c:v>
                </c:pt>
              </c:strCache>
            </c:strRef>
          </c:cat>
          <c:val>
            <c:numRef>
              <c:f>Sheet1!$G$66:$H$66</c:f>
              <c:numCache>
                <c:formatCode>General</c:formatCode>
                <c:ptCount val="2"/>
                <c:pt idx="0">
                  <c:v>42.0</c:v>
                </c:pt>
                <c:pt idx="1">
                  <c:v>78.0</c:v>
                </c:pt>
              </c:numCache>
            </c:numRef>
          </c:val>
        </c:ser>
        <c:dLbls>
          <c:showLegendKey val="0"/>
          <c:showVal val="0"/>
          <c:showCatName val="1"/>
          <c:showSerName val="0"/>
          <c:showPercent val="1"/>
          <c:showBubbleSize val="0"/>
          <c:showLeaderLines val="0"/>
        </c:dLbls>
      </c:pie3DChart>
    </c:plotArea>
    <c:plotVisOnly val="1"/>
    <c:dispBlanksAs val="zero"/>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female vs male in the afternoon</a:t>
            </a: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cat>
            <c:strRef>
              <c:f>Sheet1!$G$82:$H$82</c:f>
              <c:strCache>
                <c:ptCount val="2"/>
                <c:pt idx="0">
                  <c:v>female</c:v>
                </c:pt>
                <c:pt idx="1">
                  <c:v>male</c:v>
                </c:pt>
              </c:strCache>
            </c:strRef>
          </c:cat>
          <c:val>
            <c:numRef>
              <c:f>Sheet1!$G$83:$H$83</c:f>
              <c:numCache>
                <c:formatCode>General</c:formatCode>
                <c:ptCount val="2"/>
                <c:pt idx="0">
                  <c:v>23.0</c:v>
                </c:pt>
                <c:pt idx="1">
                  <c:v>7.0</c:v>
                </c:pt>
              </c:numCache>
            </c:numRef>
          </c:val>
        </c:ser>
        <c:ser>
          <c:idx val="1"/>
          <c:order val="1"/>
          <c:cat>
            <c:strRef>
              <c:f>Sheet1!$G$82:$H$82</c:f>
              <c:strCache>
                <c:ptCount val="2"/>
                <c:pt idx="0">
                  <c:v>female</c:v>
                </c:pt>
                <c:pt idx="1">
                  <c:v>male</c:v>
                </c:pt>
              </c:strCache>
            </c:strRef>
          </c:cat>
          <c:val>
            <c:numRef>
              <c:f>Sheet1!$G$84:$H$84</c:f>
              <c:numCache>
                <c:formatCode>General</c:formatCode>
                <c:ptCount val="2"/>
              </c:numCache>
            </c:numRef>
          </c:val>
        </c:ser>
        <c:dLbls>
          <c:showLegendKey val="0"/>
          <c:showVal val="0"/>
          <c:showCatName val="1"/>
          <c:showSerName val="0"/>
          <c:showPercent val="1"/>
          <c:showBubbleSize val="0"/>
          <c:showLeaderLines val="0"/>
        </c:dLbls>
      </c:pie3D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US"/>
              <a:t>females vs male</a:t>
            </a:r>
            <a:r>
              <a:rPr lang="en-US" baseline="0"/>
              <a:t> in the evening</a:t>
            </a:r>
            <a:endParaRPr lang="en-US"/>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897154141866073"/>
          <c:y val="0.312680810731993"/>
          <c:w val="0.74127182154179"/>
          <c:h val="0.582856153397492"/>
        </c:manualLayout>
      </c:layout>
      <c:pie3DChart>
        <c:varyColors val="1"/>
        <c:ser>
          <c:idx val="0"/>
          <c:order val="0"/>
          <c:cat>
            <c:strRef>
              <c:f>Sheet1!$G$106:$H$106</c:f>
              <c:strCache>
                <c:ptCount val="2"/>
                <c:pt idx="0">
                  <c:v>female </c:v>
                </c:pt>
                <c:pt idx="1">
                  <c:v>male</c:v>
                </c:pt>
              </c:strCache>
            </c:strRef>
          </c:cat>
          <c:val>
            <c:numRef>
              <c:f>Sheet1!$G$107:$H$107</c:f>
              <c:numCache>
                <c:formatCode>General</c:formatCode>
                <c:ptCount val="2"/>
                <c:pt idx="0">
                  <c:v>16.0</c:v>
                </c:pt>
                <c:pt idx="1">
                  <c:v>14.0</c:v>
                </c:pt>
              </c:numCache>
            </c:numRef>
          </c:val>
        </c:ser>
        <c:dLbls>
          <c:showLegendKey val="0"/>
          <c:showVal val="0"/>
          <c:showCatName val="1"/>
          <c:showSerName val="0"/>
          <c:showPercent val="1"/>
          <c:showBubbleSize val="0"/>
          <c:showLeaderLines val="0"/>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US"/>
              <a:t>Age of respondents</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Sheet1!$F$125:$J$125</c:f>
              <c:strCache>
                <c:ptCount val="5"/>
                <c:pt idx="0">
                  <c:v>below 18</c:v>
                </c:pt>
                <c:pt idx="1">
                  <c:v>18-30</c:v>
                </c:pt>
                <c:pt idx="2">
                  <c:v>31-40</c:v>
                </c:pt>
                <c:pt idx="3">
                  <c:v>41-50</c:v>
                </c:pt>
                <c:pt idx="4">
                  <c:v>51+</c:v>
                </c:pt>
              </c:strCache>
            </c:strRef>
          </c:cat>
          <c:val>
            <c:numRef>
              <c:f>Sheet1!$F$126:$J$126</c:f>
              <c:numCache>
                <c:formatCode>General</c:formatCode>
                <c:ptCount val="5"/>
                <c:pt idx="0">
                  <c:v>3.0</c:v>
                </c:pt>
                <c:pt idx="1">
                  <c:v>46.0</c:v>
                </c:pt>
                <c:pt idx="2">
                  <c:v>55.0</c:v>
                </c:pt>
                <c:pt idx="3">
                  <c:v>12.0</c:v>
                </c:pt>
                <c:pt idx="4">
                  <c:v>4.0</c:v>
                </c:pt>
              </c:numCache>
            </c:numRef>
          </c:val>
        </c:ser>
        <c:dLbls>
          <c:showLegendKey val="0"/>
          <c:showVal val="0"/>
          <c:showCatName val="0"/>
          <c:showSerName val="0"/>
          <c:showPercent val="0"/>
          <c:showBubbleSize val="0"/>
        </c:dLbls>
        <c:gapWidth val="150"/>
        <c:shape val="box"/>
        <c:axId val="2144196056"/>
        <c:axId val="2144201576"/>
        <c:axId val="0"/>
      </c:bar3DChart>
      <c:catAx>
        <c:axId val="2144196056"/>
        <c:scaling>
          <c:orientation val="minMax"/>
        </c:scaling>
        <c:delete val="0"/>
        <c:axPos val="b"/>
        <c:title>
          <c:tx>
            <c:rich>
              <a:bodyPr/>
              <a:lstStyle/>
              <a:p>
                <a:pPr>
                  <a:defRPr lang="en-US"/>
                </a:pPr>
                <a:r>
                  <a:rPr lang="en-US"/>
                  <a:t>Age (No of years) </a:t>
                </a:r>
              </a:p>
            </c:rich>
          </c:tx>
          <c:layout/>
          <c:overlay val="0"/>
        </c:title>
        <c:majorTickMark val="none"/>
        <c:minorTickMark val="none"/>
        <c:tickLblPos val="nextTo"/>
        <c:txPr>
          <a:bodyPr/>
          <a:lstStyle/>
          <a:p>
            <a:pPr>
              <a:defRPr lang="en-US"/>
            </a:pPr>
            <a:endParaRPr lang="en-US"/>
          </a:p>
        </c:txPr>
        <c:crossAx val="2144201576"/>
        <c:crosses val="autoZero"/>
        <c:auto val="1"/>
        <c:lblAlgn val="ctr"/>
        <c:lblOffset val="100"/>
        <c:noMultiLvlLbl val="0"/>
      </c:catAx>
      <c:valAx>
        <c:axId val="2144201576"/>
        <c:scaling>
          <c:orientation val="minMax"/>
        </c:scaling>
        <c:delete val="0"/>
        <c:axPos val="l"/>
        <c:majorGridlines/>
        <c:title>
          <c:tx>
            <c:rich>
              <a:bodyPr rot="0" vert="wordArtVert"/>
              <a:lstStyle/>
              <a:p>
                <a:pPr>
                  <a:defRPr lang="en-US"/>
                </a:pPr>
                <a:r>
                  <a:rPr lang="en-US"/>
                  <a:t>Frequency</a:t>
                </a:r>
              </a:p>
            </c:rich>
          </c:tx>
          <c:layout/>
          <c:overlay val="0"/>
        </c:title>
        <c:numFmt formatCode="General" sourceLinked="1"/>
        <c:majorTickMark val="none"/>
        <c:minorTickMark val="none"/>
        <c:tickLblPos val="nextTo"/>
        <c:txPr>
          <a:bodyPr/>
          <a:lstStyle/>
          <a:p>
            <a:pPr>
              <a:defRPr lang="en-US"/>
            </a:pPr>
            <a:endParaRPr lang="en-US"/>
          </a:p>
        </c:txPr>
        <c:crossAx val="214419605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ZW"/>
              <a:t>position</a:t>
            </a:r>
            <a:r>
              <a:rPr lang="en-ZW" baseline="0"/>
              <a:t> in household</a:t>
            </a:r>
            <a:endParaRPr lang="en-ZW"/>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layout>
                <c:manualLayout>
                  <c:x val="-0.0436781860600757"/>
                  <c:y val="0.0839604742681281"/>
                </c:manualLayout>
              </c:layout>
              <c:tx>
                <c:rich>
                  <a:bodyPr/>
                  <a:lstStyle/>
                  <a:p>
                    <a:r>
                      <a:rPr lang="en-US" sz="2000" dirty="0"/>
                      <a:t>7%</a:t>
                    </a:r>
                  </a:p>
                </c:rich>
              </c:tx>
              <c:showLegendKey val="0"/>
              <c:showVal val="0"/>
              <c:showCatName val="0"/>
              <c:showSerName val="0"/>
              <c:showPercent val="1"/>
              <c:showBubbleSize val="0"/>
            </c:dLbl>
            <c:dLbl>
              <c:idx val="1"/>
              <c:layout>
                <c:manualLayout>
                  <c:x val="-0.145316965587635"/>
                  <c:y val="-0.00440326180306822"/>
                </c:manualLayout>
              </c:layout>
              <c:tx>
                <c:rich>
                  <a:bodyPr/>
                  <a:lstStyle/>
                  <a:p>
                    <a:r>
                      <a:rPr lang="en-US" sz="2000" dirty="0"/>
                      <a:t>33%</a:t>
                    </a:r>
                  </a:p>
                </c:rich>
              </c:tx>
              <c:showLegendKey val="0"/>
              <c:showVal val="0"/>
              <c:showCatName val="0"/>
              <c:showSerName val="0"/>
              <c:showPercent val="1"/>
              <c:showBubbleSize val="0"/>
            </c:dLbl>
            <c:dLbl>
              <c:idx val="2"/>
              <c:layout>
                <c:manualLayout>
                  <c:x val="0.0816023865072422"/>
                  <c:y val="-0.0971640731486317"/>
                </c:manualLayout>
              </c:layout>
              <c:tx>
                <c:rich>
                  <a:bodyPr/>
                  <a:lstStyle/>
                  <a:p>
                    <a:r>
                      <a:rPr lang="en-US" sz="2000" dirty="0"/>
                      <a:t>60%</a:t>
                    </a:r>
                  </a:p>
                </c:rich>
              </c:tx>
              <c:showLegendKey val="0"/>
              <c:showVal val="0"/>
              <c:showCatName val="0"/>
              <c:showSerName val="0"/>
              <c:showPercent val="1"/>
              <c:showBubbleSize val="0"/>
            </c:dLbl>
            <c:showLegendKey val="0"/>
            <c:showVal val="0"/>
            <c:showCatName val="0"/>
            <c:showSerName val="0"/>
            <c:showPercent val="1"/>
            <c:showBubbleSize val="0"/>
            <c:showLeaderLines val="0"/>
          </c:dLbls>
          <c:cat>
            <c:strRef>
              <c:f>Sheet1!$H$189:$J$189</c:f>
              <c:strCache>
                <c:ptCount val="3"/>
                <c:pt idx="0">
                  <c:v>child</c:v>
                </c:pt>
                <c:pt idx="1">
                  <c:v>father</c:v>
                </c:pt>
                <c:pt idx="2">
                  <c:v>mother</c:v>
                </c:pt>
              </c:strCache>
            </c:strRef>
          </c:cat>
          <c:val>
            <c:numRef>
              <c:f>Sheet1!$H$190:$J$190</c:f>
              <c:numCache>
                <c:formatCode>General</c:formatCode>
                <c:ptCount val="3"/>
                <c:pt idx="0">
                  <c:v>9.0</c:v>
                </c:pt>
                <c:pt idx="1">
                  <c:v>39.0</c:v>
                </c:pt>
                <c:pt idx="2">
                  <c:v>72.0</c:v>
                </c:pt>
              </c:numCache>
            </c:numRef>
          </c:val>
        </c:ser>
        <c:dLbls>
          <c:showLegendKey val="0"/>
          <c:showVal val="0"/>
          <c:showCatName val="0"/>
          <c:showSerName val="0"/>
          <c:showPercent val="1"/>
          <c:showBubbleSize val="0"/>
          <c:showLeaderLines val="0"/>
        </c:dLbls>
      </c:pie3DChart>
    </c:plotArea>
    <c:legend>
      <c:legendPos val="t"/>
      <c:layout>
        <c:manualLayout>
          <c:xMode val="edge"/>
          <c:yMode val="edge"/>
          <c:x val="0.400136496650258"/>
          <c:y val="0.0984722222222222"/>
          <c:w val="0.219140739005658"/>
          <c:h val="0.10068416447944"/>
        </c:manualLayout>
      </c:layou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US"/>
              <a:t>level of education</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194090842811315"/>
          <c:y val="0.133433702396595"/>
          <c:w val="0.980590915718868"/>
          <c:h val="0.792465161557882"/>
        </c:manualLayout>
      </c:layout>
      <c:pie3DChart>
        <c:varyColors val="1"/>
        <c:ser>
          <c:idx val="0"/>
          <c:order val="0"/>
          <c:explosion val="25"/>
          <c:dLbls>
            <c:dLbl>
              <c:idx val="0"/>
              <c:layout/>
              <c:tx>
                <c:rich>
                  <a:bodyPr/>
                  <a:lstStyle/>
                  <a:p>
                    <a:r>
                      <a:rPr lang="en-US" sz="2000" dirty="0"/>
                      <a:t>primary
32%</a:t>
                    </a:r>
                  </a:p>
                </c:rich>
              </c:tx>
              <c:showLegendKey val="0"/>
              <c:showVal val="0"/>
              <c:showCatName val="1"/>
              <c:showSerName val="0"/>
              <c:showPercent val="1"/>
              <c:showBubbleSize val="0"/>
            </c:dLbl>
            <c:dLbl>
              <c:idx val="1"/>
              <c:layout>
                <c:manualLayout>
                  <c:x val="0.249814327868058"/>
                  <c:y val="-0.166639763779528"/>
                </c:manualLayout>
              </c:layout>
              <c:tx>
                <c:rich>
                  <a:bodyPr/>
                  <a:lstStyle/>
                  <a:p>
                    <a:r>
                      <a:rPr lang="en-US" sz="2000" dirty="0"/>
                      <a:t>secondary
67%</a:t>
                    </a:r>
                  </a:p>
                </c:rich>
              </c:tx>
              <c:showLegendKey val="0"/>
              <c:showVal val="0"/>
              <c:showCatName val="1"/>
              <c:showSerName val="0"/>
              <c:showPercent val="1"/>
              <c:showBubbleSize val="0"/>
            </c:dLbl>
            <c:dLbl>
              <c:idx val="2"/>
              <c:layout>
                <c:manualLayout>
                  <c:x val="-0.0685657869155245"/>
                  <c:y val="0.0998810639857197"/>
                </c:manualLayout>
              </c:layout>
              <c:tx>
                <c:rich>
                  <a:bodyPr/>
                  <a:lstStyle/>
                  <a:p>
                    <a:r>
                      <a:rPr lang="en-US" sz="2000" dirty="0"/>
                      <a:t>tertiary
1%</a:t>
                    </a:r>
                  </a:p>
                </c:rich>
              </c:tx>
              <c:showLegendKey val="0"/>
              <c:showVal val="0"/>
              <c:showCatName val="1"/>
              <c:showSerName val="0"/>
              <c:showPercent val="1"/>
              <c:showBubbleSize val="0"/>
            </c:dLbl>
            <c:showLegendKey val="0"/>
            <c:showVal val="0"/>
            <c:showCatName val="1"/>
            <c:showSerName val="0"/>
            <c:showPercent val="1"/>
            <c:showBubbleSize val="0"/>
            <c:showLeaderLines val="0"/>
          </c:dLbls>
          <c:cat>
            <c:strRef>
              <c:f>Sheet1!$H$147:$J$147</c:f>
              <c:strCache>
                <c:ptCount val="3"/>
                <c:pt idx="0">
                  <c:v>primary</c:v>
                </c:pt>
                <c:pt idx="1">
                  <c:v>secondary</c:v>
                </c:pt>
                <c:pt idx="2">
                  <c:v>tertiary</c:v>
                </c:pt>
              </c:strCache>
            </c:strRef>
          </c:cat>
          <c:val>
            <c:numRef>
              <c:f>Sheet1!$H$148:$J$148</c:f>
              <c:numCache>
                <c:formatCode>General</c:formatCode>
                <c:ptCount val="3"/>
                <c:pt idx="0">
                  <c:v>38.0</c:v>
                </c:pt>
                <c:pt idx="1">
                  <c:v>81.0</c:v>
                </c:pt>
                <c:pt idx="2">
                  <c:v>1.0</c:v>
                </c:pt>
              </c:numCache>
            </c:numRef>
          </c:val>
        </c:ser>
        <c:dLbls>
          <c:showLegendKey val="0"/>
          <c:showVal val="0"/>
          <c:showCatName val="1"/>
          <c:showSerName val="0"/>
          <c:showPercent val="1"/>
          <c:showBubbleSize val="0"/>
          <c:showLeaderLines val="0"/>
        </c:dLbls>
      </c:pie3DChart>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a:pPr>
            <a:r>
              <a:rPr lang="en-US" sz="2400" dirty="0"/>
              <a:t>place of residence for the vendors</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91820987654321"/>
          <c:y val="0.216555681078259"/>
          <c:w val="0.841049382716049"/>
          <c:h val="0.719242291640476"/>
        </c:manualLayout>
      </c:layout>
      <c:pie3DChart>
        <c:varyColors val="1"/>
        <c:ser>
          <c:idx val="0"/>
          <c:order val="0"/>
          <c:dLbls>
            <c:dLbl>
              <c:idx val="0"/>
              <c:layout>
                <c:manualLayout>
                  <c:x val="-0.181955866627783"/>
                  <c:y val="0.0855097578128676"/>
                </c:manualLayout>
              </c:layout>
              <c:tx>
                <c:rich>
                  <a:bodyPr/>
                  <a:lstStyle/>
                  <a:p>
                    <a:r>
                      <a:rPr lang="en-US" sz="2000" dirty="0" err="1"/>
                      <a:t>peri-urban
28%</a:t>
                    </a:r>
                    <a:endParaRPr lang="en-US" sz="2000" dirty="0"/>
                  </a:p>
                </c:rich>
              </c:tx>
              <c:showLegendKey val="0"/>
              <c:showVal val="0"/>
              <c:showCatName val="1"/>
              <c:showSerName val="0"/>
              <c:showPercent val="1"/>
              <c:showBubbleSize val="0"/>
            </c:dLbl>
            <c:dLbl>
              <c:idx val="1"/>
              <c:layout/>
              <c:tx>
                <c:rich>
                  <a:bodyPr/>
                  <a:lstStyle/>
                  <a:p>
                    <a:r>
                      <a:rPr lang="en-US" sz="2000" dirty="0"/>
                      <a:t>rural
19%</a:t>
                    </a:r>
                  </a:p>
                </c:rich>
              </c:tx>
              <c:showLegendKey val="0"/>
              <c:showVal val="0"/>
              <c:showCatName val="1"/>
              <c:showSerName val="0"/>
              <c:showPercent val="1"/>
              <c:showBubbleSize val="0"/>
            </c:dLbl>
            <c:dLbl>
              <c:idx val="2"/>
              <c:layout>
                <c:manualLayout>
                  <c:x val="0.221335058812093"/>
                  <c:y val="-0.118848519088645"/>
                </c:manualLayout>
              </c:layout>
              <c:tx>
                <c:rich>
                  <a:bodyPr/>
                  <a:lstStyle/>
                  <a:p>
                    <a:r>
                      <a:rPr lang="en-US" sz="2400" dirty="0"/>
                      <a:t>urban
53%</a:t>
                    </a:r>
                  </a:p>
                </c:rich>
              </c:tx>
              <c:showLegendKey val="0"/>
              <c:showVal val="0"/>
              <c:showCatName val="1"/>
              <c:showSerName val="0"/>
              <c:showPercent val="1"/>
              <c:showBubbleSize val="0"/>
            </c:dLbl>
            <c:showLegendKey val="0"/>
            <c:showVal val="0"/>
            <c:showCatName val="1"/>
            <c:showSerName val="0"/>
            <c:showPercent val="1"/>
            <c:showBubbleSize val="0"/>
            <c:showLeaderLines val="0"/>
          </c:dLbls>
          <c:cat>
            <c:strRef>
              <c:f>Sheet1!$I$168:$K$168</c:f>
              <c:strCache>
                <c:ptCount val="3"/>
                <c:pt idx="0">
                  <c:v>peri-urban</c:v>
                </c:pt>
                <c:pt idx="1">
                  <c:v>rural</c:v>
                </c:pt>
                <c:pt idx="2">
                  <c:v>urban</c:v>
                </c:pt>
              </c:strCache>
            </c:strRef>
          </c:cat>
          <c:val>
            <c:numRef>
              <c:f>Sheet1!$I$169:$K$169</c:f>
              <c:numCache>
                <c:formatCode>General</c:formatCode>
                <c:ptCount val="3"/>
                <c:pt idx="0">
                  <c:v>33.0</c:v>
                </c:pt>
                <c:pt idx="1">
                  <c:v>23.0</c:v>
                </c:pt>
                <c:pt idx="2">
                  <c:v>64.0</c:v>
                </c:pt>
              </c:numCache>
            </c:numRef>
          </c:val>
        </c:ser>
        <c:dLbls>
          <c:showLegendKey val="0"/>
          <c:showVal val="0"/>
          <c:showCatName val="1"/>
          <c:showSerName val="0"/>
          <c:showPercent val="1"/>
          <c:showBubbleSize val="0"/>
          <c:showLeaderLines val="0"/>
        </c:dLbls>
      </c:pie3DChart>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Ratio of farmers</a:t>
            </a:r>
            <a:r>
              <a:rPr lang="en-US" baseline="0"/>
              <a:t> vs traders</a:t>
            </a:r>
            <a:endParaRPr lang="en-US"/>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layout>
                <c:manualLayout>
                  <c:x val="-0.0811250850588123"/>
                  <c:y val="0.128121241821906"/>
                </c:manualLayout>
              </c:layout>
              <c:tx>
                <c:rich>
                  <a:bodyPr/>
                  <a:lstStyle/>
                  <a:p>
                    <a:r>
                      <a:rPr lang="en-US" sz="2000" dirty="0"/>
                      <a:t>farmers 
10%</a:t>
                    </a:r>
                  </a:p>
                </c:rich>
              </c:tx>
              <c:showLegendKey val="0"/>
              <c:showVal val="0"/>
              <c:showCatName val="1"/>
              <c:showSerName val="0"/>
              <c:showPercent val="1"/>
              <c:showBubbleSize val="0"/>
            </c:dLbl>
            <c:dLbl>
              <c:idx val="1"/>
              <c:layout>
                <c:manualLayout>
                  <c:x val="0.123947154175173"/>
                  <c:y val="-0.298968860328731"/>
                </c:manualLayout>
              </c:layout>
              <c:tx>
                <c:rich>
                  <a:bodyPr/>
                  <a:lstStyle/>
                  <a:p>
                    <a:r>
                      <a:rPr lang="en-US" sz="2000" dirty="0"/>
                      <a:t>traders
90%</a:t>
                    </a:r>
                  </a:p>
                </c:rich>
              </c:tx>
              <c:showLegendKey val="0"/>
              <c:showVal val="0"/>
              <c:showCatName val="1"/>
              <c:showSerName val="0"/>
              <c:showPercent val="1"/>
              <c:showBubbleSize val="0"/>
            </c:dLbl>
            <c:showLegendKey val="0"/>
            <c:showVal val="0"/>
            <c:showCatName val="1"/>
            <c:showSerName val="0"/>
            <c:showPercent val="1"/>
            <c:showBubbleSize val="0"/>
            <c:showLeaderLines val="0"/>
          </c:dLbls>
          <c:cat>
            <c:strRef>
              <c:f>Sheet1!$I$213:$J$213</c:f>
              <c:strCache>
                <c:ptCount val="2"/>
                <c:pt idx="0">
                  <c:v>farmers </c:v>
                </c:pt>
                <c:pt idx="1">
                  <c:v>traders</c:v>
                </c:pt>
              </c:strCache>
            </c:strRef>
          </c:cat>
          <c:val>
            <c:numRef>
              <c:f>Sheet1!$I$214:$J$214</c:f>
              <c:numCache>
                <c:formatCode>General</c:formatCode>
                <c:ptCount val="2"/>
                <c:pt idx="0">
                  <c:v>12.0</c:v>
                </c:pt>
                <c:pt idx="1">
                  <c:v>108.0</c:v>
                </c:pt>
              </c:numCache>
            </c:numRef>
          </c:val>
        </c:ser>
        <c:dLbls>
          <c:showLegendKey val="0"/>
          <c:showVal val="0"/>
          <c:showCatName val="1"/>
          <c:showSerName val="0"/>
          <c:showPercent val="1"/>
          <c:showBubbleSize val="0"/>
          <c:showLeaderLines val="0"/>
        </c:dLbls>
      </c:pie3D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Sheet1!$A$67:$A$95</c:f>
              <c:strCache>
                <c:ptCount val="29"/>
                <c:pt idx="0">
                  <c:v>avocadoes</c:v>
                </c:pt>
                <c:pt idx="1">
                  <c:v>mangoes</c:v>
                </c:pt>
                <c:pt idx="2">
                  <c:v>Leaches</c:v>
                </c:pt>
                <c:pt idx="3">
                  <c:v>Grapes</c:v>
                </c:pt>
                <c:pt idx="4">
                  <c:v>Apples</c:v>
                </c:pt>
                <c:pt idx="5">
                  <c:v>Lemons</c:v>
                </c:pt>
                <c:pt idx="6">
                  <c:v>Pine Apples</c:v>
                </c:pt>
                <c:pt idx="7">
                  <c:v>Bananas</c:v>
                </c:pt>
                <c:pt idx="8">
                  <c:v>Strawberries</c:v>
                </c:pt>
                <c:pt idx="9">
                  <c:v>Pumpkin leaves</c:v>
                </c:pt>
                <c:pt idx="10">
                  <c:v>Nyehve</c:v>
                </c:pt>
                <c:pt idx="11">
                  <c:v>Okra</c:v>
                </c:pt>
                <c:pt idx="12">
                  <c:v>Mapudzi</c:v>
                </c:pt>
                <c:pt idx="13">
                  <c:v>Carrots</c:v>
                </c:pt>
                <c:pt idx="14">
                  <c:v>Cucumbers</c:v>
                </c:pt>
                <c:pt idx="15">
                  <c:v>Butternuts</c:v>
                </c:pt>
                <c:pt idx="16">
                  <c:v>Green paper</c:v>
                </c:pt>
                <c:pt idx="17">
                  <c:v>Tomatoes</c:v>
                </c:pt>
                <c:pt idx="18">
                  <c:v>Rape/covo</c:v>
                </c:pt>
                <c:pt idx="19">
                  <c:v>Onions</c:v>
                </c:pt>
                <c:pt idx="20">
                  <c:v>Dovi</c:v>
                </c:pt>
                <c:pt idx="21">
                  <c:v>Honey</c:v>
                </c:pt>
                <c:pt idx="22">
                  <c:v>Fish</c:v>
                </c:pt>
                <c:pt idx="23">
                  <c:v>Madora</c:v>
                </c:pt>
                <c:pt idx="24">
                  <c:v>Ishwa</c:v>
                </c:pt>
                <c:pt idx="25">
                  <c:v>Maize cobs</c:v>
                </c:pt>
                <c:pt idx="26">
                  <c:v>Groundnuts</c:v>
                </c:pt>
                <c:pt idx="27">
                  <c:v>Green beans</c:v>
                </c:pt>
                <c:pt idx="28">
                  <c:v>Tsangamidzi</c:v>
                </c:pt>
              </c:strCache>
            </c:strRef>
          </c:cat>
          <c:val>
            <c:numRef>
              <c:f>Sheet1!$B$67:$B$95</c:f>
              <c:numCache>
                <c:formatCode>General</c:formatCode>
                <c:ptCount val="29"/>
                <c:pt idx="0">
                  <c:v>1.0</c:v>
                </c:pt>
                <c:pt idx="1">
                  <c:v>19.0</c:v>
                </c:pt>
                <c:pt idx="2">
                  <c:v>1.0</c:v>
                </c:pt>
                <c:pt idx="3">
                  <c:v>7.0</c:v>
                </c:pt>
                <c:pt idx="4">
                  <c:v>9.0</c:v>
                </c:pt>
                <c:pt idx="5">
                  <c:v>2.0</c:v>
                </c:pt>
                <c:pt idx="6">
                  <c:v>4.0</c:v>
                </c:pt>
                <c:pt idx="7">
                  <c:v>15.0</c:v>
                </c:pt>
                <c:pt idx="8">
                  <c:v>2.0</c:v>
                </c:pt>
                <c:pt idx="9">
                  <c:v>2.0</c:v>
                </c:pt>
                <c:pt idx="10">
                  <c:v>2.0</c:v>
                </c:pt>
                <c:pt idx="11">
                  <c:v>7.0</c:v>
                </c:pt>
                <c:pt idx="12">
                  <c:v>2.0</c:v>
                </c:pt>
                <c:pt idx="13">
                  <c:v>4.0</c:v>
                </c:pt>
                <c:pt idx="14">
                  <c:v>7.0</c:v>
                </c:pt>
                <c:pt idx="15">
                  <c:v>2.0</c:v>
                </c:pt>
                <c:pt idx="16">
                  <c:v>2.0</c:v>
                </c:pt>
                <c:pt idx="17">
                  <c:v>42.0</c:v>
                </c:pt>
                <c:pt idx="18">
                  <c:v>19.0</c:v>
                </c:pt>
                <c:pt idx="19">
                  <c:v>26.0</c:v>
                </c:pt>
                <c:pt idx="20">
                  <c:v>7.0</c:v>
                </c:pt>
                <c:pt idx="21">
                  <c:v>1.0</c:v>
                </c:pt>
                <c:pt idx="22">
                  <c:v>8.0</c:v>
                </c:pt>
                <c:pt idx="23">
                  <c:v>2.0</c:v>
                </c:pt>
                <c:pt idx="24">
                  <c:v>1.0</c:v>
                </c:pt>
                <c:pt idx="25">
                  <c:v>13.0</c:v>
                </c:pt>
                <c:pt idx="26">
                  <c:v>1.0</c:v>
                </c:pt>
                <c:pt idx="27">
                  <c:v>4.0</c:v>
                </c:pt>
                <c:pt idx="28">
                  <c:v>1.0</c:v>
                </c:pt>
              </c:numCache>
            </c:numRef>
          </c:val>
        </c:ser>
        <c:dLbls>
          <c:showLegendKey val="0"/>
          <c:showVal val="0"/>
          <c:showCatName val="0"/>
          <c:showSerName val="0"/>
          <c:showPercent val="0"/>
          <c:showBubbleSize val="0"/>
        </c:dLbls>
        <c:gapWidth val="150"/>
        <c:axId val="2145873944"/>
        <c:axId val="2145867384"/>
      </c:barChart>
      <c:catAx>
        <c:axId val="2145873944"/>
        <c:scaling>
          <c:orientation val="minMax"/>
        </c:scaling>
        <c:delete val="0"/>
        <c:axPos val="b"/>
        <c:majorTickMark val="out"/>
        <c:minorTickMark val="none"/>
        <c:tickLblPos val="nextTo"/>
        <c:crossAx val="2145867384"/>
        <c:crosses val="autoZero"/>
        <c:auto val="1"/>
        <c:lblAlgn val="ctr"/>
        <c:lblOffset val="100"/>
        <c:noMultiLvlLbl val="0"/>
      </c:catAx>
      <c:valAx>
        <c:axId val="2145867384"/>
        <c:scaling>
          <c:orientation val="minMax"/>
        </c:scaling>
        <c:delete val="0"/>
        <c:axPos val="l"/>
        <c:majorGridlines/>
        <c:numFmt formatCode="General" sourceLinked="1"/>
        <c:majorTickMark val="out"/>
        <c:minorTickMark val="none"/>
        <c:tickLblPos val="nextTo"/>
        <c:crossAx val="2145873944"/>
        <c:crosses val="autoZero"/>
        <c:crossBetween val="between"/>
      </c:valAx>
    </c:plotArea>
    <c:plotVisOnly val="1"/>
    <c:dispBlanksAs val="gap"/>
    <c:showDLblsOverMax val="0"/>
  </c:chart>
  <c:spPr>
    <a:solidFill>
      <a:schemeClr val="lt1"/>
    </a:solid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a:t>Sources of food items</a:t>
            </a:r>
            <a:r>
              <a:rPr lang="en-US" baseline="0"/>
              <a:t> being sold</a:t>
            </a:r>
            <a:endParaRPr lang="en-US"/>
          </a:p>
        </c:rich>
      </c:tx>
      <c:overlay val="0"/>
    </c:title>
    <c:autoTitleDeleted val="0"/>
    <c:plotArea>
      <c:layout>
        <c:manualLayout>
          <c:layoutTarget val="inner"/>
          <c:xMode val="edge"/>
          <c:yMode val="edge"/>
          <c:x val="0.218153480621349"/>
          <c:y val="0.31454799132128"/>
          <c:w val="0.338310779184309"/>
          <c:h val="0.459456870905131"/>
        </c:manualLayout>
      </c:layout>
      <c:pieChart>
        <c:varyColors val="1"/>
        <c:ser>
          <c:idx val="0"/>
          <c:order val="0"/>
          <c:explosion val="27"/>
          <c:dLbls>
            <c:dLbl>
              <c:idx val="0"/>
              <c:layout>
                <c:manualLayout>
                  <c:x val="-0.0708977506843903"/>
                  <c:y val="-0.00624753937007877"/>
                </c:manualLayout>
              </c:layout>
              <c:tx>
                <c:rich>
                  <a:bodyPr/>
                  <a:lstStyle/>
                  <a:p>
                    <a:pPr>
                      <a:defRPr/>
                    </a:pPr>
                    <a:r>
                      <a:rPr lang="en-US" sz="2000" dirty="0" err="1"/>
                      <a:t>Peri</a:t>
                    </a:r>
                    <a:r>
                      <a:rPr lang="en-US" sz="2000" dirty="0"/>
                      <a:t> urban
7%</a:t>
                    </a:r>
                  </a:p>
                </c:rich>
              </c:tx>
              <c:spPr/>
              <c:dLblPos val="bestFit"/>
              <c:showLegendKey val="0"/>
              <c:showVal val="0"/>
              <c:showCatName val="0"/>
              <c:showSerName val="0"/>
              <c:showPercent val="0"/>
              <c:showBubbleSize val="0"/>
            </c:dLbl>
            <c:dLbl>
              <c:idx val="1"/>
              <c:layout>
                <c:manualLayout>
                  <c:x val="0.0604189597268084"/>
                  <c:y val="0.0337737860892388"/>
                </c:manualLayout>
              </c:layout>
              <c:tx>
                <c:rich>
                  <a:bodyPr/>
                  <a:lstStyle/>
                  <a:p>
                    <a:pPr>
                      <a:defRPr/>
                    </a:pPr>
                    <a:r>
                      <a:rPr lang="en-US" sz="2000" dirty="0"/>
                      <a:t>Rural 
22%</a:t>
                    </a:r>
                  </a:p>
                </c:rich>
              </c:tx>
              <c:spPr/>
              <c:dLblPos val="bestFit"/>
              <c:showLegendKey val="0"/>
              <c:showVal val="0"/>
              <c:showCatName val="0"/>
              <c:showSerName val="0"/>
              <c:showPercent val="0"/>
              <c:showBubbleSize val="0"/>
            </c:dLbl>
            <c:dLbl>
              <c:idx val="2"/>
              <c:layout>
                <c:manualLayout>
                  <c:x val="-0.0266704161979753"/>
                  <c:y val="0.0604279445538058"/>
                </c:manualLayout>
              </c:layout>
              <c:tx>
                <c:rich>
                  <a:bodyPr/>
                  <a:lstStyle/>
                  <a:p>
                    <a:pPr>
                      <a:defRPr/>
                    </a:pPr>
                    <a:r>
                      <a:rPr lang="en-US" sz="2000" dirty="0"/>
                      <a:t>Urban
3%</a:t>
                    </a:r>
                  </a:p>
                </c:rich>
              </c:tx>
              <c:spPr/>
              <c:dLblPos val="bestFit"/>
              <c:showLegendKey val="0"/>
              <c:showVal val="0"/>
              <c:showCatName val="0"/>
              <c:showSerName val="0"/>
              <c:showPercent val="0"/>
              <c:showBubbleSize val="0"/>
            </c:dLbl>
            <c:dLbl>
              <c:idx val="3"/>
              <c:layout>
                <c:manualLayout>
                  <c:x val="-0.0168721248553608"/>
                  <c:y val="-0.158355684055118"/>
                </c:manualLayout>
              </c:layout>
              <c:tx>
                <c:rich>
                  <a:bodyPr/>
                  <a:lstStyle/>
                  <a:p>
                    <a:pPr>
                      <a:defRPr/>
                    </a:pPr>
                    <a:r>
                      <a:rPr lang="en-US" sz="2000" dirty="0"/>
                      <a:t>Wholesale market
68%</a:t>
                    </a:r>
                  </a:p>
                </c:rich>
              </c:tx>
              <c:spPr/>
              <c:dLblPos val="bestFit"/>
              <c:showLegendKey val="0"/>
              <c:showVal val="0"/>
              <c:showCatName val="0"/>
              <c:showSerName val="0"/>
              <c:showPercent val="0"/>
              <c:showBubbleSize val="0"/>
            </c:dLbl>
            <c:showLegendKey val="0"/>
            <c:showVal val="0"/>
            <c:showCatName val="1"/>
            <c:showSerName val="0"/>
            <c:showPercent val="1"/>
            <c:showBubbleSize val="0"/>
            <c:showLeaderLines val="0"/>
          </c:dLbls>
          <c:cat>
            <c:strRef>
              <c:f>Sheet1!$D$233:$G$233</c:f>
              <c:strCache>
                <c:ptCount val="4"/>
                <c:pt idx="0">
                  <c:v>Peri urban</c:v>
                </c:pt>
                <c:pt idx="1">
                  <c:v>Rural </c:v>
                </c:pt>
                <c:pt idx="2">
                  <c:v>Urban</c:v>
                </c:pt>
                <c:pt idx="3">
                  <c:v>Wholesale market</c:v>
                </c:pt>
              </c:strCache>
            </c:strRef>
          </c:cat>
          <c:val>
            <c:numRef>
              <c:f>Sheet1!$D$234:$G$234</c:f>
              <c:numCache>
                <c:formatCode>General</c:formatCode>
                <c:ptCount val="4"/>
                <c:pt idx="0">
                  <c:v>9.0</c:v>
                </c:pt>
                <c:pt idx="1">
                  <c:v>27.0</c:v>
                </c:pt>
                <c:pt idx="2">
                  <c:v>3.0</c:v>
                </c:pt>
                <c:pt idx="3">
                  <c:v>81.0</c:v>
                </c:pt>
              </c:numCache>
            </c:numRef>
          </c:val>
        </c:ser>
        <c:dLbls>
          <c:showLegendKey val="0"/>
          <c:showVal val="0"/>
          <c:showCatName val="1"/>
          <c:showSerName val="0"/>
          <c:showPercent val="1"/>
          <c:showBubbleSize val="0"/>
          <c:showLeaderLines val="0"/>
        </c:dLbls>
        <c:firstSliceAng val="0"/>
      </c:pieChart>
      <c:spPr>
        <a:noFill/>
        <a:ln w="25401">
          <a:noFill/>
        </a:ln>
      </c:spPr>
    </c:plotArea>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Sheet1!$A$67:$A$95</c:f>
              <c:strCache>
                <c:ptCount val="29"/>
                <c:pt idx="0">
                  <c:v>avocadoes</c:v>
                </c:pt>
                <c:pt idx="1">
                  <c:v>mangoes</c:v>
                </c:pt>
                <c:pt idx="2">
                  <c:v>Leaches</c:v>
                </c:pt>
                <c:pt idx="3">
                  <c:v>Grapes</c:v>
                </c:pt>
                <c:pt idx="4">
                  <c:v>Apples</c:v>
                </c:pt>
                <c:pt idx="5">
                  <c:v>Lemons</c:v>
                </c:pt>
                <c:pt idx="6">
                  <c:v>Pine Apples</c:v>
                </c:pt>
                <c:pt idx="7">
                  <c:v>Bananas</c:v>
                </c:pt>
                <c:pt idx="8">
                  <c:v>Strawberries</c:v>
                </c:pt>
                <c:pt idx="9">
                  <c:v>Pumpkin leaves</c:v>
                </c:pt>
                <c:pt idx="10">
                  <c:v>Nyehve</c:v>
                </c:pt>
                <c:pt idx="11">
                  <c:v>Okra</c:v>
                </c:pt>
                <c:pt idx="12">
                  <c:v>Mapudzi</c:v>
                </c:pt>
                <c:pt idx="13">
                  <c:v>Carrots</c:v>
                </c:pt>
                <c:pt idx="14">
                  <c:v>Cucumbers</c:v>
                </c:pt>
                <c:pt idx="15">
                  <c:v>Butternuts</c:v>
                </c:pt>
                <c:pt idx="16">
                  <c:v>Green paper</c:v>
                </c:pt>
                <c:pt idx="17">
                  <c:v>Tomatoes</c:v>
                </c:pt>
                <c:pt idx="18">
                  <c:v>Rape/covo</c:v>
                </c:pt>
                <c:pt idx="19">
                  <c:v>Onions</c:v>
                </c:pt>
                <c:pt idx="20">
                  <c:v>Dovi</c:v>
                </c:pt>
                <c:pt idx="21">
                  <c:v>Honey</c:v>
                </c:pt>
                <c:pt idx="22">
                  <c:v>Fish</c:v>
                </c:pt>
                <c:pt idx="23">
                  <c:v>Madora</c:v>
                </c:pt>
                <c:pt idx="24">
                  <c:v>Ishwa</c:v>
                </c:pt>
                <c:pt idx="25">
                  <c:v>Maize cobs</c:v>
                </c:pt>
                <c:pt idx="26">
                  <c:v>Groundnuts</c:v>
                </c:pt>
                <c:pt idx="27">
                  <c:v>Green beans</c:v>
                </c:pt>
                <c:pt idx="28">
                  <c:v>Tsangamidzi</c:v>
                </c:pt>
              </c:strCache>
            </c:strRef>
          </c:cat>
          <c:val>
            <c:numRef>
              <c:f>Sheet1!$B$67:$B$95</c:f>
              <c:numCache>
                <c:formatCode>General</c:formatCode>
                <c:ptCount val="29"/>
                <c:pt idx="0">
                  <c:v>1.0</c:v>
                </c:pt>
                <c:pt idx="1">
                  <c:v>19.0</c:v>
                </c:pt>
                <c:pt idx="2">
                  <c:v>1.0</c:v>
                </c:pt>
                <c:pt idx="3">
                  <c:v>7.0</c:v>
                </c:pt>
                <c:pt idx="4">
                  <c:v>9.0</c:v>
                </c:pt>
                <c:pt idx="5">
                  <c:v>2.0</c:v>
                </c:pt>
                <c:pt idx="6">
                  <c:v>4.0</c:v>
                </c:pt>
                <c:pt idx="7">
                  <c:v>15.0</c:v>
                </c:pt>
                <c:pt idx="8">
                  <c:v>2.0</c:v>
                </c:pt>
                <c:pt idx="9">
                  <c:v>2.0</c:v>
                </c:pt>
                <c:pt idx="10">
                  <c:v>2.0</c:v>
                </c:pt>
                <c:pt idx="11">
                  <c:v>7.0</c:v>
                </c:pt>
                <c:pt idx="12">
                  <c:v>2.0</c:v>
                </c:pt>
                <c:pt idx="13">
                  <c:v>4.0</c:v>
                </c:pt>
                <c:pt idx="14">
                  <c:v>7.0</c:v>
                </c:pt>
                <c:pt idx="15">
                  <c:v>2.0</c:v>
                </c:pt>
                <c:pt idx="16">
                  <c:v>2.0</c:v>
                </c:pt>
                <c:pt idx="17">
                  <c:v>42.0</c:v>
                </c:pt>
                <c:pt idx="18">
                  <c:v>19.0</c:v>
                </c:pt>
                <c:pt idx="19">
                  <c:v>26.0</c:v>
                </c:pt>
                <c:pt idx="20">
                  <c:v>7.0</c:v>
                </c:pt>
                <c:pt idx="21">
                  <c:v>1.0</c:v>
                </c:pt>
                <c:pt idx="22">
                  <c:v>8.0</c:v>
                </c:pt>
                <c:pt idx="23">
                  <c:v>2.0</c:v>
                </c:pt>
                <c:pt idx="24">
                  <c:v>1.0</c:v>
                </c:pt>
                <c:pt idx="25">
                  <c:v>13.0</c:v>
                </c:pt>
                <c:pt idx="26">
                  <c:v>1.0</c:v>
                </c:pt>
                <c:pt idx="27">
                  <c:v>4.0</c:v>
                </c:pt>
                <c:pt idx="28">
                  <c:v>1.0</c:v>
                </c:pt>
              </c:numCache>
            </c:numRef>
          </c:val>
        </c:ser>
        <c:dLbls>
          <c:showLegendKey val="0"/>
          <c:showVal val="0"/>
          <c:showCatName val="0"/>
          <c:showSerName val="0"/>
          <c:showPercent val="0"/>
          <c:showBubbleSize val="0"/>
        </c:dLbls>
        <c:gapWidth val="150"/>
        <c:axId val="2095633320"/>
        <c:axId val="2095469688"/>
      </c:barChart>
      <c:catAx>
        <c:axId val="2095633320"/>
        <c:scaling>
          <c:orientation val="minMax"/>
        </c:scaling>
        <c:delete val="0"/>
        <c:axPos val="b"/>
        <c:majorTickMark val="out"/>
        <c:minorTickMark val="none"/>
        <c:tickLblPos val="nextTo"/>
        <c:crossAx val="2095469688"/>
        <c:crosses val="autoZero"/>
        <c:auto val="1"/>
        <c:lblAlgn val="ctr"/>
        <c:lblOffset val="100"/>
        <c:noMultiLvlLbl val="0"/>
      </c:catAx>
      <c:valAx>
        <c:axId val="2095469688"/>
        <c:scaling>
          <c:orientation val="minMax"/>
        </c:scaling>
        <c:delete val="0"/>
        <c:axPos val="l"/>
        <c:majorGridlines/>
        <c:numFmt formatCode="General" sourceLinked="1"/>
        <c:majorTickMark val="out"/>
        <c:minorTickMark val="none"/>
        <c:tickLblPos val="nextTo"/>
        <c:crossAx val="2095633320"/>
        <c:crosses val="autoZero"/>
        <c:crossBetween val="between"/>
      </c:valAx>
    </c:plotArea>
    <c:plotVisOnly val="1"/>
    <c:dispBlanksAs val="gap"/>
    <c:showDLblsOverMax val="0"/>
  </c:chart>
  <c:spPr>
    <a:solidFill>
      <a:schemeClr val="lt1"/>
    </a:solidFill>
    <a:ln w="25400" cap="flat" cmpd="sng" algn="ctr">
      <a:solidFill>
        <a:schemeClr val="accent2"/>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0.07456</cdr:x>
      <cdr:y>0.18103</cdr:y>
    </cdr:from>
    <cdr:to>
      <cdr:x>0.33792</cdr:x>
      <cdr:y>0.26666</cdr:y>
    </cdr:to>
    <cdr:sp macro="" textlink="">
      <cdr:nvSpPr>
        <cdr:cNvPr id="2" name="TextBox 1"/>
        <cdr:cNvSpPr txBox="1"/>
      </cdr:nvSpPr>
      <cdr:spPr>
        <a:xfrm xmlns:a="http://schemas.openxmlformats.org/drawingml/2006/main">
          <a:off x="478384" y="541325"/>
          <a:ext cx="1689811" cy="25603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F  R  U  I  T  S</a:t>
          </a:r>
        </a:p>
      </cdr:txBody>
    </cdr:sp>
  </cdr:relSizeAnchor>
  <cdr:relSizeAnchor xmlns:cdr="http://schemas.openxmlformats.org/drawingml/2006/chartDrawing">
    <cdr:from>
      <cdr:x>0.08254</cdr:x>
      <cdr:y>0.12232</cdr:y>
    </cdr:from>
    <cdr:to>
      <cdr:x>0.30486</cdr:x>
      <cdr:y>0.22996</cdr:y>
    </cdr:to>
    <cdr:sp macro="" textlink="">
      <cdr:nvSpPr>
        <cdr:cNvPr id="3" name="Right Arrow 2"/>
        <cdr:cNvSpPr/>
      </cdr:nvSpPr>
      <cdr:spPr>
        <a:xfrm xmlns:a="http://schemas.openxmlformats.org/drawingml/2006/main">
          <a:off x="529590" y="365760"/>
          <a:ext cx="1426464" cy="321869"/>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0.34134</cdr:x>
      <cdr:y>0.20305</cdr:y>
    </cdr:from>
    <cdr:to>
      <cdr:x>0.50438</cdr:x>
      <cdr:y>0.32537</cdr:y>
    </cdr:to>
    <cdr:sp macro="" textlink="">
      <cdr:nvSpPr>
        <cdr:cNvPr id="4" name="TextBox 3"/>
        <cdr:cNvSpPr txBox="1"/>
      </cdr:nvSpPr>
      <cdr:spPr>
        <a:xfrm xmlns:a="http://schemas.openxmlformats.org/drawingml/2006/main">
          <a:off x="2190140" y="607161"/>
          <a:ext cx="1046074" cy="36576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0.32994</cdr:x>
      <cdr:y>0.18348</cdr:y>
    </cdr:from>
    <cdr:to>
      <cdr:x>0.49868</cdr:x>
      <cdr:y>0.32292</cdr:y>
    </cdr:to>
    <cdr:sp macro="" textlink="">
      <cdr:nvSpPr>
        <cdr:cNvPr id="5" name="TextBox 4"/>
        <cdr:cNvSpPr txBox="1"/>
      </cdr:nvSpPr>
      <cdr:spPr>
        <a:xfrm xmlns:a="http://schemas.openxmlformats.org/drawingml/2006/main">
          <a:off x="2116988" y="548640"/>
          <a:ext cx="1082650" cy="41696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TRADITIONAL VEGETABLES</a:t>
          </a:r>
        </a:p>
      </cdr:txBody>
    </cdr:sp>
  </cdr:relSizeAnchor>
  <cdr:relSizeAnchor xmlns:cdr="http://schemas.openxmlformats.org/drawingml/2006/chartDrawing">
    <cdr:from>
      <cdr:x>0.34362</cdr:x>
      <cdr:y>0.11743</cdr:y>
    </cdr:from>
    <cdr:to>
      <cdr:x>0.46903</cdr:x>
      <cdr:y>0.2055</cdr:y>
    </cdr:to>
    <cdr:sp macro="" textlink="">
      <cdr:nvSpPr>
        <cdr:cNvPr id="6" name="Right Arrow 5"/>
        <cdr:cNvSpPr/>
      </cdr:nvSpPr>
      <cdr:spPr>
        <a:xfrm xmlns:a="http://schemas.openxmlformats.org/drawingml/2006/main">
          <a:off x="2204771" y="351130"/>
          <a:ext cx="804672" cy="26334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0.34134</cdr:x>
      <cdr:y>0.20305</cdr:y>
    </cdr:from>
    <cdr:to>
      <cdr:x>0.50438</cdr:x>
      <cdr:y>0.32537</cdr:y>
    </cdr:to>
    <cdr:sp macro="" textlink="">
      <cdr:nvSpPr>
        <cdr:cNvPr id="4" name="TextBox 3"/>
        <cdr:cNvSpPr txBox="1"/>
      </cdr:nvSpPr>
      <cdr:spPr>
        <a:xfrm xmlns:a="http://schemas.openxmlformats.org/drawingml/2006/main">
          <a:off x="2190140" y="607161"/>
          <a:ext cx="1046074" cy="36576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0.09259</cdr:x>
      <cdr:y>0.58927</cdr:y>
    </cdr:from>
    <cdr:to>
      <cdr:x>0.26852</cdr:x>
      <cdr:y>0.77447</cdr:y>
    </cdr:to>
    <cdr:sp macro="" textlink="">
      <cdr:nvSpPr>
        <cdr:cNvPr id="3" name="Oval 2"/>
        <cdr:cNvSpPr/>
      </cdr:nvSpPr>
      <cdr:spPr>
        <a:xfrm xmlns:a="http://schemas.openxmlformats.org/drawingml/2006/main">
          <a:off x="762000" y="2667000"/>
          <a:ext cx="1447800" cy="838200"/>
        </a:xfrm>
        <a:prstGeom xmlns:a="http://schemas.openxmlformats.org/drawingml/2006/main" prst="ellipse">
          <a:avLst/>
        </a:prstGeom>
        <a:solidFill xmlns:a="http://schemas.openxmlformats.org/drawingml/2006/main">
          <a:srgbClr val="28E43E">
            <a:alpha val="80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11"/>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9"/>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57C403E3-BEC1-4E35-9988-20A646F45A3E}" type="datetimeFigureOut">
              <a:rPr lang="en-US"/>
              <a:pPr>
                <a:defRPr/>
              </a:pPr>
              <a:t>2014/03/12</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EB1CEA2D-1474-45F3-979D-8208DC995E2C}"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B48BAD-CAFF-43F9-8E4B-A34DBBC8A352}" type="datetimeFigureOut">
              <a:rPr lang="en-US"/>
              <a:pPr>
                <a:defRPr/>
              </a:pPr>
              <a:t>2014/03/12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79A2A0-B8C1-4529-9FFB-8C9BAEE00F9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8"/>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1478DB5-40D5-4AF2-9D91-93391F8F8761}"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78474FA-020C-4E9F-A858-D9BEB924BE7F}" type="datetimeFigureOut">
              <a:rPr lang="en-US"/>
              <a:pPr>
                <a:defRPr/>
              </a:pPr>
              <a:t>2014/03/12</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21FA74-1820-4224-B93B-2A5DC852AF74}" type="datetimeFigureOut">
              <a:rPr lang="en-US"/>
              <a:pPr>
                <a:defRPr/>
              </a:pPr>
              <a:t>2014/03/12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968CE26E-E2C1-4404-96E4-C99516D855C9}"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11"/>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BE3D27B5-DF52-4391-948A-6668DBD491AB}" type="datetimeFigureOut">
              <a:rPr lang="en-US"/>
              <a:pPr>
                <a:defRPr/>
              </a:pPr>
              <a:t>2014/03/12</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CDE9F529-19AE-45D3-B2B2-34CAB564371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7"/>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FE69AAA6-6CCD-4A24-BFEB-192F42B8DF1F}" type="datetimeFigureOut">
              <a:rPr lang="en-US"/>
              <a:pPr>
                <a:defRPr/>
              </a:pPr>
              <a:t>2014/03/12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D94DFBE-CCE0-46C7-974D-486619FFBA9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0"/>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2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1C469491-0842-4889-BB7C-C361908DECE9}" type="datetimeFigureOut">
              <a:rPr lang="en-US"/>
              <a:pPr>
                <a:defRPr/>
              </a:pPr>
              <a:t>2014/03/12</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smtClean="0"/>
            </a:lvl1pPr>
          </a:lstStyle>
          <a:p>
            <a:pPr>
              <a:defRPr/>
            </a:pPr>
            <a:fld id="{8962805B-E704-49C4-A352-1063EB7A362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29944CE-BC65-4E9C-A76F-C067F5321C30}" type="datetimeFigureOut">
              <a:rPr lang="en-US"/>
              <a:pPr>
                <a:defRPr/>
              </a:pPr>
              <a:t>2014/03/12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35512291-D607-4493-B56E-FD2723E63B9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3" name="Rectangle 7"/>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8" name="Date Placeholder 1"/>
          <p:cNvSpPr>
            <a:spLocks noGrp="1"/>
          </p:cNvSpPr>
          <p:nvPr>
            <p:ph type="dt" sz="half" idx="10"/>
          </p:nvPr>
        </p:nvSpPr>
        <p:spPr/>
        <p:txBody>
          <a:bodyPr/>
          <a:lstStyle>
            <a:lvl1pPr>
              <a:defRPr/>
            </a:lvl1pPr>
          </a:lstStyle>
          <a:p>
            <a:pPr>
              <a:defRPr/>
            </a:pPr>
            <a:fld id="{26AF61F2-AB98-41C9-93DE-01426A882B7F}" type="datetimeFigureOut">
              <a:rPr lang="en-US"/>
              <a:pPr>
                <a:defRPr/>
              </a:pPr>
              <a:t>2014/03/12</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smtClean="0">
                <a:solidFill>
                  <a:srgbClr val="FFFFFF"/>
                </a:solidFill>
              </a:defRPr>
            </a:lvl1pPr>
          </a:lstStyle>
          <a:p>
            <a:pPr>
              <a:defRPr/>
            </a:pPr>
            <a:fld id="{0A53FD9E-1920-4E28-9746-3E9FCE87F2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8"/>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15"/>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7"/>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8"/>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0"/>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20"/>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smtClean="0">
                <a:solidFill>
                  <a:schemeClr val="accent3">
                    <a:shade val="75000"/>
                  </a:schemeClr>
                </a:solidFill>
              </a:defRPr>
            </a:lvl1pPr>
          </a:lstStyle>
          <a:p>
            <a:pPr>
              <a:defRPr/>
            </a:pPr>
            <a:fld id="{97377BBC-2425-4155-85D4-90AA9F0A1D3F}"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037EC533-5C02-493F-B4BB-F35EB8301CF0}" type="datetimeFigureOut">
              <a:rPr lang="en-US"/>
              <a:pPr>
                <a:defRPr/>
              </a:pPr>
              <a:t>2014/03/12</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75A2C7E9-F155-4CEE-ACFC-FE676F1F4F49}"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B904D72F-3A51-43A0-B6B0-BE4306AF5A08}" type="datetimeFigureOut">
              <a:rPr lang="en-US"/>
              <a:pPr>
                <a:defRPr/>
              </a:pPr>
              <a:t>2014/03/12</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34C5B107-765F-42DF-8493-D7EDD0CF21AF}" type="datetimeFigureOut">
              <a:rPr lang="en-US"/>
              <a:pPr>
                <a:defRPr/>
              </a:pPr>
              <a:t>2014/03/12</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984D2667-973F-4689-927A-3DEE93F9A5A8}" type="slidenum">
              <a:rPr lang="en-US"/>
              <a:pPr>
                <a:defRPr/>
              </a:pPr>
              <a:t>‹#›</a:t>
            </a:fld>
            <a:endParaRPr lang="en-US"/>
          </a:p>
        </p:txBody>
      </p:sp>
      <p:sp>
        <p:nvSpPr>
          <p:cNvPr id="39950"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995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2.docx"/><Relationship Id="rId5"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3.docx"/><Relationship Id="rId5"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4.docx"/><Relationship Id="rId5"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0.xml"/><Relationship Id="rId3" Type="http://schemas.openxmlformats.org/officeDocument/2006/relationships/chart" Target="../charts/char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114800"/>
            <a:ext cx="8077200" cy="1905000"/>
          </a:xfrm>
        </p:spPr>
        <p:txBody>
          <a:bodyPr>
            <a:normAutofit lnSpcReduction="10000"/>
          </a:bodyPr>
          <a:lstStyle/>
          <a:p>
            <a:pPr fontAlgn="auto">
              <a:spcAft>
                <a:spcPts val="0"/>
              </a:spcAft>
              <a:buFont typeface="Wingdings 2"/>
              <a:buNone/>
              <a:defRPr/>
            </a:pPr>
            <a:endParaRPr lang="en-US" dirty="0" smtClean="0"/>
          </a:p>
          <a:p>
            <a:pPr fontAlgn="auto">
              <a:spcAft>
                <a:spcPts val="0"/>
              </a:spcAft>
              <a:buFont typeface="Wingdings 2"/>
              <a:buNone/>
              <a:defRPr/>
            </a:pPr>
            <a:r>
              <a:rPr lang="en-US" dirty="0" smtClean="0">
                <a:solidFill>
                  <a:schemeClr val="tx1"/>
                </a:solidFill>
              </a:rPr>
              <a:t>Presented at the Urban Informality and Migrant Entrepreneurship in Southern African Cities Workshop</a:t>
            </a:r>
          </a:p>
          <a:p>
            <a:pPr fontAlgn="auto">
              <a:spcAft>
                <a:spcPts val="0"/>
              </a:spcAft>
              <a:buFont typeface="Wingdings 2"/>
              <a:buNone/>
              <a:defRPr/>
            </a:pPr>
            <a:r>
              <a:rPr lang="en-US" dirty="0" smtClean="0"/>
              <a:t>12 February 2014</a:t>
            </a:r>
          </a:p>
          <a:p>
            <a:pPr fontAlgn="auto">
              <a:spcAft>
                <a:spcPts val="0"/>
              </a:spcAft>
              <a:buFont typeface="Wingdings 2"/>
              <a:buNone/>
              <a:defRPr/>
            </a:pPr>
            <a:r>
              <a:rPr lang="en-US" smtClean="0">
                <a:solidFill>
                  <a:srgbClr val="C00000"/>
                </a:solidFill>
              </a:rPr>
              <a:t>Percy Toriro</a:t>
            </a:r>
          </a:p>
          <a:p>
            <a:pPr fontAlgn="auto">
              <a:spcAft>
                <a:spcPts val="0"/>
              </a:spcAft>
              <a:buFont typeface="Wingdings 2"/>
              <a:buNone/>
              <a:defRPr/>
            </a:pPr>
            <a:r>
              <a:rPr lang="en-US" smtClean="0">
                <a:solidFill>
                  <a:srgbClr val="C00000"/>
                </a:solidFill>
              </a:rPr>
              <a:t> PRACTICING Urban </a:t>
            </a:r>
            <a:r>
              <a:rPr lang="en-US" dirty="0" smtClean="0">
                <a:solidFill>
                  <a:srgbClr val="C00000"/>
                </a:solidFill>
              </a:rPr>
              <a:t>Planner &amp; Lecturer</a:t>
            </a:r>
          </a:p>
          <a:p>
            <a:pPr fontAlgn="auto">
              <a:spcAft>
                <a:spcPts val="0"/>
              </a:spcAft>
              <a:buFont typeface="Wingdings 2"/>
              <a:buNone/>
              <a:defRPr/>
            </a:pPr>
            <a:endParaRPr lang="en-US" dirty="0" smtClean="0">
              <a:solidFill>
                <a:srgbClr val="C00000"/>
              </a:solidFill>
              <a:latin typeface="Arial Narrow" pitchFamily="34" charset="0"/>
            </a:endParaRPr>
          </a:p>
          <a:p>
            <a:pPr fontAlgn="auto">
              <a:spcAft>
                <a:spcPts val="0"/>
              </a:spcAft>
              <a:buFont typeface="Wingdings 2"/>
              <a:buNone/>
              <a:defRPr/>
            </a:pPr>
            <a:endParaRPr lang="en-US" dirty="0"/>
          </a:p>
        </p:txBody>
      </p:sp>
      <p:sp>
        <p:nvSpPr>
          <p:cNvPr id="2" name="Title 1"/>
          <p:cNvSpPr>
            <a:spLocks noGrp="1"/>
          </p:cNvSpPr>
          <p:nvPr>
            <p:ph type="ctrTitle"/>
          </p:nvPr>
        </p:nvSpPr>
        <p:spPr>
          <a:xfrm>
            <a:off x="152400" y="76200"/>
            <a:ext cx="8686800" cy="3600450"/>
          </a:xfrm>
        </p:spPr>
        <p:txBody>
          <a:bodyPr>
            <a:normAutofit fontScale="90000"/>
          </a:bodyPr>
          <a:lstStyle/>
          <a:p>
            <a:pPr fontAlgn="auto">
              <a:spcAft>
                <a:spcPts val="0"/>
              </a:spcAft>
              <a:defRPr/>
            </a:pPr>
            <a:r>
              <a:rPr lang="en-ZW" sz="4400" b="1" dirty="0"/>
              <a:t>The </a:t>
            </a:r>
            <a:r>
              <a:rPr lang="en-ZW" sz="4400" b="1" dirty="0" smtClean="0"/>
              <a:t>Sources and range of </a:t>
            </a:r>
            <a:r>
              <a:rPr lang="en-ZW" sz="4400" b="1" dirty="0"/>
              <a:t>Food items being traded </a:t>
            </a:r>
            <a:r>
              <a:rPr lang="en-ZW" sz="4400" b="1" dirty="0" smtClean="0"/>
              <a:t>informally in Harare CBD: </a:t>
            </a:r>
            <a:r>
              <a:rPr lang="en-ZW" sz="4400" b="1" dirty="0"/>
              <a:t>assessing the footprint of Harare’s informally sold food</a:t>
            </a:r>
            <a:r>
              <a:rPr lang="en-US" dirty="0"/>
              <a:t/>
            </a:r>
            <a:br>
              <a:rPr lang="en-US" dirty="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7425"/>
          </a:xfrm>
        </p:spPr>
        <p:txBody>
          <a:bodyPr>
            <a:normAutofit fontScale="90000"/>
          </a:bodyPr>
          <a:lstStyle/>
          <a:p>
            <a:pPr fontAlgn="auto">
              <a:spcAft>
                <a:spcPts val="0"/>
              </a:spcAft>
              <a:defRPr/>
            </a:pPr>
            <a:r>
              <a:rPr lang="en-US" dirty="0" smtClean="0"/>
              <a:t>The Research Sites…major pedestrian corridors near bus termini with high numbers of traders</a:t>
            </a:r>
            <a:endParaRPr lang="en-US" dirty="0"/>
          </a:p>
        </p:txBody>
      </p:sp>
      <p:sp>
        <p:nvSpPr>
          <p:cNvPr id="4100" name="Content Placeholder 2"/>
          <p:cNvSpPr>
            <a:spLocks noGrp="1"/>
          </p:cNvSpPr>
          <p:nvPr>
            <p:ph sz="quarter" idx="1"/>
          </p:nvPr>
        </p:nvSpPr>
        <p:spPr>
          <a:xfrm>
            <a:off x="301625" y="1527175"/>
            <a:ext cx="8504238" cy="4572000"/>
          </a:xfrm>
        </p:spPr>
        <p:txBody>
          <a:bodyPr/>
          <a:lstStyle/>
          <a:p>
            <a:endParaRPr lang="en-US" smtClean="0"/>
          </a:p>
        </p:txBody>
      </p:sp>
      <p:graphicFrame>
        <p:nvGraphicFramePr>
          <p:cNvPr id="4098" name="Object 2"/>
          <p:cNvGraphicFramePr>
            <a:graphicFrameLocks noChangeAspect="1"/>
          </p:cNvGraphicFramePr>
          <p:nvPr/>
        </p:nvGraphicFramePr>
        <p:xfrm>
          <a:off x="2209800" y="1371600"/>
          <a:ext cx="4151313" cy="5092700"/>
        </p:xfrm>
        <a:graphic>
          <a:graphicData uri="http://schemas.openxmlformats.org/presentationml/2006/ole">
            <mc:AlternateContent xmlns:mc="http://schemas.openxmlformats.org/markup-compatibility/2006">
              <mc:Choice xmlns:v="urn:schemas-microsoft-com:vml" Requires="v">
                <p:oleObj spid="_x0000_s4100" name="Document" r:id="rId4" imgW="5980415" imgH="7334434" progId="">
                  <p:embed/>
                </p:oleObj>
              </mc:Choice>
              <mc:Fallback>
                <p:oleObj name="Document" r:id="rId4" imgW="5980415" imgH="733443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371600"/>
                        <a:ext cx="4151313"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7B9899"/>
                </a:solidFill>
              </a:rPr>
              <a:t>Sex of the interviewed 120 respondents</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The majority of the informal traders are aged between 18 and 40 years</a:t>
            </a:r>
            <a:endParaRPr lang="en-US"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smtClean="0">
                <a:solidFill>
                  <a:srgbClr val="7B9899"/>
                </a:solidFill>
              </a:rPr>
              <a:t>Status of trader in the family</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r>
              <a:rPr lang="en-US" smtClean="0">
                <a:solidFill>
                  <a:srgbClr val="7B9899"/>
                </a:solidFill>
              </a:rPr>
              <a:t>What is the level of education of respondents? N=120</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fontAlgn="auto">
              <a:spcAft>
                <a:spcPts val="0"/>
              </a:spcAft>
              <a:defRPr/>
            </a:pPr>
            <a:r>
              <a:rPr lang="en-US" sz="3600" dirty="0" smtClean="0"/>
              <a:t>Origin of Street Food Vendors….47% ‘migrants’</a:t>
            </a:r>
            <a:endParaRPr lang="en-US" sz="3600"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mtClean="0">
                <a:solidFill>
                  <a:srgbClr val="7B9899"/>
                </a:solidFill>
              </a:rPr>
              <a:t>Typology of traders</a:t>
            </a:r>
          </a:p>
        </p:txBody>
      </p:sp>
      <p:sp>
        <p:nvSpPr>
          <p:cNvPr id="3" name="Content Placeholder 2"/>
          <p:cNvSpPr>
            <a:spLocks noGrp="1"/>
          </p:cNvSpPr>
          <p:nvPr>
            <p:ph sz="quarter" idx="1"/>
          </p:nvPr>
        </p:nvSpPr>
        <p:spPr>
          <a:xfrm>
            <a:off x="301625" y="1527175"/>
            <a:ext cx="8504238" cy="4572000"/>
          </a:xfrm>
        </p:spPr>
        <p:txBody>
          <a:bodyPr/>
          <a:lstStyle/>
          <a:p>
            <a:r>
              <a:rPr lang="en-US" smtClean="0"/>
              <a:t>Majority (95%) are small-scale and trade from the street pavements</a:t>
            </a:r>
          </a:p>
          <a:p>
            <a:r>
              <a:rPr lang="en-US" smtClean="0"/>
              <a:t>About 4% use pushcarts and are mobile although they can also park and trade</a:t>
            </a:r>
          </a:p>
          <a:p>
            <a:r>
              <a:rPr lang="en-US" smtClean="0"/>
              <a:t>Very few less than 1% trade from vehicles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solidFill>
                  <a:srgbClr val="7B9899"/>
                </a:solidFill>
              </a:rPr>
              <a:t>Majority ‘Pavement’ Traders</a:t>
            </a:r>
          </a:p>
        </p:txBody>
      </p:sp>
      <p:pic>
        <p:nvPicPr>
          <p:cNvPr id="30722" name="Picture 2"/>
          <p:cNvPicPr>
            <a:picLocks noGrp="1" noChangeAspect="1" noChangeArrowheads="1"/>
          </p:cNvPicPr>
          <p:nvPr>
            <p:ph sz="quarter" idx="1"/>
          </p:nvPr>
        </p:nvPicPr>
        <p:blipFill>
          <a:blip r:embed="rId2"/>
          <a:srcRect/>
          <a:stretch>
            <a:fillRect/>
          </a:stretch>
        </p:blipFill>
        <p:spPr>
          <a:xfrm>
            <a:off x="914400" y="1028700"/>
            <a:ext cx="7772400" cy="5829300"/>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mtClean="0">
                <a:solidFill>
                  <a:srgbClr val="7B9899"/>
                </a:solidFill>
              </a:rPr>
              <a:t>Pushcart Traders</a:t>
            </a:r>
          </a:p>
        </p:txBody>
      </p:sp>
      <p:pic>
        <p:nvPicPr>
          <p:cNvPr id="31746" name="Picture 2"/>
          <p:cNvPicPr>
            <a:picLocks noGrp="1" noChangeAspect="1" noChangeArrowheads="1"/>
          </p:cNvPicPr>
          <p:nvPr>
            <p:ph sz="quarter" idx="1"/>
          </p:nvPr>
        </p:nvPicPr>
        <p:blipFill>
          <a:blip r:embed="rId2"/>
          <a:srcRect/>
          <a:stretch>
            <a:fillRect/>
          </a:stretch>
        </p:blipFill>
        <p:spPr>
          <a:xfrm>
            <a:off x="685800" y="1112838"/>
            <a:ext cx="7659688" cy="5745162"/>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mtClean="0">
                <a:solidFill>
                  <a:srgbClr val="7B9899"/>
                </a:solidFill>
              </a:rPr>
              <a:t>Trading from old vehicle…</a:t>
            </a:r>
          </a:p>
        </p:txBody>
      </p:sp>
      <p:pic>
        <p:nvPicPr>
          <p:cNvPr id="32770" name="Picture 2"/>
          <p:cNvPicPr>
            <a:picLocks noGrp="1" noChangeAspect="1" noChangeArrowheads="1"/>
          </p:cNvPicPr>
          <p:nvPr>
            <p:ph sz="quarter" idx="1"/>
          </p:nvPr>
        </p:nvPicPr>
        <p:blipFill>
          <a:blip r:embed="rId2"/>
          <a:srcRect/>
          <a:stretch>
            <a:fillRect/>
          </a:stretch>
        </p:blipFill>
        <p:spPr>
          <a:xfrm>
            <a:off x="1506538" y="1527175"/>
            <a:ext cx="6096000" cy="4572000"/>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mtClean="0">
                <a:solidFill>
                  <a:srgbClr val="7B9899"/>
                </a:solidFill>
              </a:rPr>
              <a:t>Background</a:t>
            </a:r>
          </a:p>
        </p:txBody>
      </p:sp>
      <p:sp>
        <p:nvSpPr>
          <p:cNvPr id="3" name="Content Placeholder 2"/>
          <p:cNvSpPr>
            <a:spLocks noGrp="1"/>
          </p:cNvSpPr>
          <p:nvPr>
            <p:ph sz="quarter" idx="1"/>
          </p:nvPr>
        </p:nvSpPr>
        <p:spPr>
          <a:xfrm>
            <a:off x="0" y="1371600"/>
            <a:ext cx="9144000" cy="5181600"/>
          </a:xfrm>
        </p:spPr>
        <p:txBody>
          <a:bodyPr>
            <a:normAutofit fontScale="92500" lnSpcReduction="10000"/>
          </a:bodyPr>
          <a:lstStyle/>
          <a:p>
            <a:pPr marL="274320" indent="-274320" fontAlgn="auto">
              <a:spcAft>
                <a:spcPts val="0"/>
              </a:spcAft>
              <a:buFont typeface="Wingdings 2"/>
              <a:buChar char=""/>
              <a:defRPr/>
            </a:pPr>
            <a:r>
              <a:rPr lang="en-US" dirty="0" smtClean="0"/>
              <a:t>For the past 10 years I have been assisting with teaching at the University of Zimbabwe</a:t>
            </a:r>
          </a:p>
          <a:p>
            <a:pPr marL="274320" indent="-274320" fontAlgn="auto">
              <a:spcAft>
                <a:spcPts val="0"/>
              </a:spcAft>
              <a:buFont typeface="Wingdings 2"/>
              <a:buChar char=""/>
              <a:defRPr/>
            </a:pPr>
            <a:r>
              <a:rPr lang="en-US" dirty="0" smtClean="0"/>
              <a:t>There are no new publications on planning issues</a:t>
            </a:r>
          </a:p>
          <a:p>
            <a:pPr marL="274320" indent="-274320" fontAlgn="auto">
              <a:spcAft>
                <a:spcPts val="0"/>
              </a:spcAft>
              <a:buFont typeface="Wingdings 2"/>
              <a:buChar char=""/>
              <a:defRPr/>
            </a:pPr>
            <a:r>
              <a:rPr lang="en-US" dirty="0" smtClean="0"/>
              <a:t>Harare City (in fact all cities) is facing many urban development challenges</a:t>
            </a:r>
          </a:p>
          <a:p>
            <a:pPr marL="274320" indent="-274320" fontAlgn="auto">
              <a:spcAft>
                <a:spcPts val="0"/>
              </a:spcAft>
              <a:buFont typeface="Wingdings 2"/>
              <a:buChar char=""/>
              <a:defRPr/>
            </a:pPr>
            <a:r>
              <a:rPr lang="en-US" dirty="0" smtClean="0"/>
              <a:t>The authorities are so overwhelmed by day-to-day challenges that there is no space for them to think of research</a:t>
            </a:r>
          </a:p>
          <a:p>
            <a:pPr marL="274320" indent="-274320" fontAlgn="auto">
              <a:spcAft>
                <a:spcPts val="0"/>
              </a:spcAft>
              <a:buFont typeface="Wingdings 2"/>
              <a:buChar char=""/>
              <a:defRPr/>
            </a:pPr>
            <a:r>
              <a:rPr lang="en-US" dirty="0" smtClean="0"/>
              <a:t>As they try to resolve the challenges, the decision-making process is not evidence-based and may not be sustainable</a:t>
            </a:r>
          </a:p>
          <a:p>
            <a:pPr marL="274320" indent="-274320" fontAlgn="auto">
              <a:spcAft>
                <a:spcPts val="0"/>
              </a:spcAft>
              <a:buFont typeface="Wingdings 2"/>
              <a:buChar char=""/>
              <a:defRPr/>
            </a:pPr>
            <a:r>
              <a:rPr lang="en-US" dirty="0" smtClean="0"/>
              <a:t>A few of us have committed to undertaking research for purposes of bringing on board current positions regarding many urban issues in order to support authorities, influence positive policy change whilst developing training materials</a:t>
            </a:r>
          </a:p>
          <a:p>
            <a:pPr marL="274320" indent="-274320" fontAlgn="auto">
              <a:spcAft>
                <a:spcPts val="0"/>
              </a:spcAft>
              <a:buFont typeface="Wingdings 2"/>
              <a:buChar cha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endParaRPr lang="en-US" smtClean="0">
              <a:solidFill>
                <a:srgbClr val="7B9899"/>
              </a:solidFill>
            </a:endParaRPr>
          </a:p>
        </p:txBody>
      </p:sp>
      <p:pic>
        <p:nvPicPr>
          <p:cNvPr id="33794" name="Picture 2"/>
          <p:cNvPicPr>
            <a:picLocks noGrp="1" noChangeAspect="1" noChangeArrowheads="1"/>
          </p:cNvPicPr>
          <p:nvPr>
            <p:ph sz="quarter" idx="1"/>
          </p:nvPr>
        </p:nvPicPr>
        <p:blipFill>
          <a:blip r:embed="rId2"/>
          <a:srcRect/>
          <a:stretch>
            <a:fillRect/>
          </a:stretch>
        </p:blipFill>
        <p:spPr>
          <a:xfrm>
            <a:off x="1066800" y="1219200"/>
            <a:ext cx="7272338" cy="5453063"/>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endParaRPr lang="en-US" smtClean="0">
              <a:solidFill>
                <a:srgbClr val="7B9899"/>
              </a:solidFill>
            </a:endParaRPr>
          </a:p>
        </p:txBody>
      </p:sp>
      <p:sp>
        <p:nvSpPr>
          <p:cNvPr id="34818" name="Content Placeholder 2"/>
          <p:cNvSpPr>
            <a:spLocks noGrp="1"/>
          </p:cNvSpPr>
          <p:nvPr>
            <p:ph sz="quarter" idx="1"/>
          </p:nvPr>
        </p:nvSpPr>
        <p:spPr>
          <a:xfrm>
            <a:off x="301625" y="1527175"/>
            <a:ext cx="8504238" cy="4572000"/>
          </a:xfrm>
        </p:spPr>
        <p:txBody>
          <a:bodyPr/>
          <a:lstStyle/>
          <a:p>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0"/>
            <a:ext cx="9144000" cy="990600"/>
          </a:xfrm>
        </p:spPr>
        <p:txBody>
          <a:bodyPr/>
          <a:lstStyle/>
          <a:p>
            <a:r>
              <a:rPr lang="en-US" smtClean="0">
                <a:solidFill>
                  <a:srgbClr val="7B9899"/>
                </a:solidFill>
              </a:rPr>
              <a:t>Ratio of farmers to traders=13:107</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7B9899"/>
                </a:solidFill>
              </a:rPr>
              <a:t>Range of Food Items Sold on the Streets</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Where are the traded food items coming from?</a:t>
            </a:r>
            <a:endParaRPr lang="en-US" dirty="0"/>
          </a:p>
        </p:txBody>
      </p:sp>
      <p:sp>
        <p:nvSpPr>
          <p:cNvPr id="37890" name="Content Placeholder 2"/>
          <p:cNvSpPr>
            <a:spLocks noGrp="1"/>
          </p:cNvSpPr>
          <p:nvPr>
            <p:ph sz="quarter" idx="1"/>
          </p:nvPr>
        </p:nvSpPr>
        <p:spPr>
          <a:xfrm>
            <a:off x="301625" y="1527175"/>
            <a:ext cx="8504238" cy="4572000"/>
          </a:xfrm>
        </p:spPr>
        <p:txBody>
          <a:bodyPr/>
          <a:lstStyle/>
          <a:p>
            <a:endParaRPr lang="en-US" smtClean="0"/>
          </a:p>
        </p:txBody>
      </p:sp>
      <p:graphicFrame>
        <p:nvGraphicFramePr>
          <p:cNvPr id="4" name="Chart 3"/>
          <p:cNvGraphicFramePr>
            <a:graphicFrameLocks/>
          </p:cNvGraphicFramePr>
          <p:nvPr/>
        </p:nvGraphicFramePr>
        <p:xfrm>
          <a:off x="787400" y="1625600"/>
          <a:ext cx="7188200" cy="4978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smtClean="0">
                <a:solidFill>
                  <a:srgbClr val="7B9899"/>
                </a:solidFill>
              </a:rPr>
              <a:t>Mapping Sources of Street Food</a:t>
            </a:r>
          </a:p>
        </p:txBody>
      </p:sp>
      <p:sp>
        <p:nvSpPr>
          <p:cNvPr id="1028" name="Content Placeholder 2"/>
          <p:cNvSpPr>
            <a:spLocks noGrp="1"/>
          </p:cNvSpPr>
          <p:nvPr>
            <p:ph sz="quarter" idx="1"/>
          </p:nvPr>
        </p:nvSpPr>
        <p:spPr>
          <a:xfrm>
            <a:off x="301625" y="1527175"/>
            <a:ext cx="8504238" cy="4572000"/>
          </a:xfrm>
        </p:spPr>
        <p:txBody>
          <a:bodyPr/>
          <a:lstStyle/>
          <a:p>
            <a:endParaRPr lang="en-US" smtClean="0"/>
          </a:p>
        </p:txBody>
      </p:sp>
      <p:graphicFrame>
        <p:nvGraphicFramePr>
          <p:cNvPr id="1026" name="Object 2"/>
          <p:cNvGraphicFramePr>
            <a:graphicFrameLocks noChangeAspect="1"/>
          </p:cNvGraphicFramePr>
          <p:nvPr/>
        </p:nvGraphicFramePr>
        <p:xfrm>
          <a:off x="457200" y="1219200"/>
          <a:ext cx="8256588" cy="5187950"/>
        </p:xfrm>
        <a:graphic>
          <a:graphicData uri="http://schemas.openxmlformats.org/presentationml/2006/ole">
            <mc:AlternateContent xmlns:mc="http://schemas.openxmlformats.org/markup-compatibility/2006">
              <mc:Choice xmlns:v="urn:schemas-microsoft-com:vml" Requires="v">
                <p:oleObj spid="_x0000_s1028" name="Document" r:id="rId4" imgW="8256959" imgH="5187504" progId="">
                  <p:embed/>
                </p:oleObj>
              </mc:Choice>
              <mc:Fallback>
                <p:oleObj name="Document" r:id="rId4" imgW="8256959" imgH="518750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8256588"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Box 4"/>
          <p:cNvSpPr txBox="1">
            <a:spLocks noChangeArrowheads="1"/>
          </p:cNvSpPr>
          <p:nvPr/>
        </p:nvSpPr>
        <p:spPr bwMode="auto">
          <a:xfrm>
            <a:off x="5638800" y="3200400"/>
            <a:ext cx="1066800" cy="523875"/>
          </a:xfrm>
          <a:prstGeom prst="rect">
            <a:avLst/>
          </a:prstGeom>
          <a:noFill/>
          <a:ln w="9525">
            <a:noFill/>
            <a:miter lim="800000"/>
            <a:headEnd/>
            <a:tailEnd/>
          </a:ln>
        </p:spPr>
        <p:txBody>
          <a:bodyPr>
            <a:spAutoFit/>
          </a:bodyPr>
          <a:lstStyle/>
          <a:p>
            <a:r>
              <a:rPr lang="en-US" sz="2800">
                <a:solidFill>
                  <a:srgbClr val="FFFF00"/>
                </a:solidFill>
                <a:latin typeface="Georgia" pitchFamily="18" charset="0"/>
              </a:rPr>
              <a:t>22%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smtClean="0">
                <a:solidFill>
                  <a:srgbClr val="7B9899"/>
                </a:solidFill>
              </a:rPr>
              <a:t>Unpacking the Wholesale Market (68%)</a:t>
            </a:r>
          </a:p>
        </p:txBody>
      </p:sp>
      <p:sp>
        <p:nvSpPr>
          <p:cNvPr id="2052" name="Content Placeholder 2"/>
          <p:cNvSpPr>
            <a:spLocks noGrp="1"/>
          </p:cNvSpPr>
          <p:nvPr>
            <p:ph sz="quarter" idx="1"/>
          </p:nvPr>
        </p:nvSpPr>
        <p:spPr>
          <a:xfrm>
            <a:off x="301625" y="1527175"/>
            <a:ext cx="8504238" cy="4572000"/>
          </a:xfrm>
        </p:spPr>
        <p:txBody>
          <a:bodyPr/>
          <a:lstStyle/>
          <a:p>
            <a:endParaRPr lang="en-US" smtClean="0"/>
          </a:p>
        </p:txBody>
      </p:sp>
      <p:graphicFrame>
        <p:nvGraphicFramePr>
          <p:cNvPr id="2050" name="Object 2"/>
          <p:cNvGraphicFramePr>
            <a:graphicFrameLocks noChangeAspect="1"/>
          </p:cNvGraphicFramePr>
          <p:nvPr/>
        </p:nvGraphicFramePr>
        <p:xfrm>
          <a:off x="457200" y="990600"/>
          <a:ext cx="8256588" cy="5359400"/>
        </p:xfrm>
        <a:graphic>
          <a:graphicData uri="http://schemas.openxmlformats.org/presentationml/2006/ole">
            <mc:AlternateContent xmlns:mc="http://schemas.openxmlformats.org/markup-compatibility/2006">
              <mc:Choice xmlns:v="urn:schemas-microsoft-com:vml" Requires="v">
                <p:oleObj spid="_x0000_s2052" name="Document" r:id="rId4" imgW="8256959" imgH="5359734" progId="">
                  <p:embed/>
                </p:oleObj>
              </mc:Choice>
              <mc:Fallback>
                <p:oleObj name="Document" r:id="rId4" imgW="8256959" imgH="535973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8256588"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smtClean="0">
                <a:solidFill>
                  <a:srgbClr val="7B9899"/>
                </a:solidFill>
              </a:rPr>
              <a:t>Imported Food traded on Harare’s streets</a:t>
            </a:r>
          </a:p>
        </p:txBody>
      </p:sp>
      <p:graphicFrame>
        <p:nvGraphicFramePr>
          <p:cNvPr id="6" name="Content Placeholder 5"/>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9" name="Oval 8"/>
          <p:cNvSpPr/>
          <p:nvPr/>
        </p:nvSpPr>
        <p:spPr>
          <a:xfrm>
            <a:off x="5791200" y="3810000"/>
            <a:ext cx="4572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7425"/>
          </a:xfrm>
        </p:spPr>
        <p:txBody>
          <a:bodyPr>
            <a:normAutofit fontScale="90000"/>
          </a:bodyPr>
          <a:lstStyle/>
          <a:p>
            <a:pPr fontAlgn="auto">
              <a:spcAft>
                <a:spcPts val="0"/>
              </a:spcAft>
              <a:defRPr/>
            </a:pPr>
            <a:r>
              <a:rPr lang="en-US" dirty="0" smtClean="0"/>
              <a:t>How much of the wholesale market food is ‘migrating’ ?.....80% of apples, peaches, grapes</a:t>
            </a:r>
            <a:endParaRPr lang="en-US" dirty="0"/>
          </a:p>
        </p:txBody>
      </p:sp>
      <p:sp>
        <p:nvSpPr>
          <p:cNvPr id="3077" name="Content Placeholder 6"/>
          <p:cNvSpPr>
            <a:spLocks noGrp="1"/>
          </p:cNvSpPr>
          <p:nvPr>
            <p:ph sz="quarter" idx="1"/>
          </p:nvPr>
        </p:nvSpPr>
        <p:spPr>
          <a:xfrm>
            <a:off x="301625" y="1527175"/>
            <a:ext cx="8504238" cy="4572000"/>
          </a:xfrm>
        </p:spPr>
        <p:txBody>
          <a:bodyPr/>
          <a:lstStyle/>
          <a:p>
            <a:endParaRPr lang="en-US" smtClean="0"/>
          </a:p>
        </p:txBody>
      </p:sp>
      <p:graphicFrame>
        <p:nvGraphicFramePr>
          <p:cNvPr id="3075" name="Object 3"/>
          <p:cNvGraphicFramePr>
            <a:graphicFrameLocks noChangeAspect="1"/>
          </p:cNvGraphicFramePr>
          <p:nvPr/>
        </p:nvGraphicFramePr>
        <p:xfrm>
          <a:off x="533400" y="1336675"/>
          <a:ext cx="8256588" cy="5521325"/>
        </p:xfrm>
        <a:graphic>
          <a:graphicData uri="http://schemas.openxmlformats.org/presentationml/2006/ole">
            <mc:AlternateContent xmlns:mc="http://schemas.openxmlformats.org/markup-compatibility/2006">
              <mc:Choice xmlns:v="urn:schemas-microsoft-com:vml" Requires="v">
                <p:oleObj spid="_x0000_s3077" name="Document" r:id="rId4" imgW="8256959" imgH="5521855" progId="">
                  <p:embed/>
                </p:oleObj>
              </mc:Choice>
              <mc:Fallback>
                <p:oleObj name="Document" r:id="rId4" imgW="8256959" imgH="5521855"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336675"/>
                        <a:ext cx="8256588" cy="552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7425"/>
          </a:xfrm>
        </p:spPr>
        <p:txBody>
          <a:bodyPr>
            <a:normAutofit fontScale="90000"/>
          </a:bodyPr>
          <a:lstStyle/>
          <a:p>
            <a:pPr fontAlgn="auto">
              <a:spcAft>
                <a:spcPts val="0"/>
              </a:spcAft>
              <a:defRPr/>
            </a:pPr>
            <a:r>
              <a:rPr lang="en-US" dirty="0" smtClean="0"/>
              <a:t>The packaging shows the footprint of apples and oranges</a:t>
            </a:r>
            <a:endParaRPr lang="en-US" dirty="0"/>
          </a:p>
        </p:txBody>
      </p:sp>
      <p:pic>
        <p:nvPicPr>
          <p:cNvPr id="46082" name="Picture 2"/>
          <p:cNvPicPr>
            <a:picLocks noGrp="1" noChangeAspect="1" noChangeArrowheads="1"/>
          </p:cNvPicPr>
          <p:nvPr>
            <p:ph sz="quarter" idx="1"/>
          </p:nvPr>
        </p:nvPicPr>
        <p:blipFill>
          <a:blip r:embed="rId2"/>
          <a:srcRect/>
          <a:stretch>
            <a:fillRect/>
          </a:stretch>
        </p:blipFill>
        <p:spPr>
          <a:xfrm>
            <a:off x="1506538" y="1527175"/>
            <a:ext cx="6096000" cy="4572000"/>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solidFill>
                  <a:srgbClr val="7B9899"/>
                </a:solidFill>
              </a:rPr>
              <a:t>Motivation…</a:t>
            </a:r>
          </a:p>
        </p:txBody>
      </p:sp>
      <p:sp>
        <p:nvSpPr>
          <p:cNvPr id="3" name="Content Placeholder 2"/>
          <p:cNvSpPr>
            <a:spLocks noGrp="1"/>
          </p:cNvSpPr>
          <p:nvPr>
            <p:ph sz="quarter" idx="1"/>
          </p:nvPr>
        </p:nvSpPr>
        <p:spPr>
          <a:xfrm>
            <a:off x="152400" y="1600200"/>
            <a:ext cx="8991600" cy="4876800"/>
          </a:xfrm>
        </p:spPr>
        <p:txBody>
          <a:bodyPr>
            <a:normAutofit fontScale="92500" lnSpcReduction="10000"/>
          </a:bodyPr>
          <a:lstStyle/>
          <a:p>
            <a:pPr marL="274320" indent="-274320" fontAlgn="auto">
              <a:spcAft>
                <a:spcPts val="0"/>
              </a:spcAft>
              <a:buFont typeface="Wingdings 2"/>
              <a:buChar char=""/>
              <a:defRPr/>
            </a:pPr>
            <a:r>
              <a:rPr lang="en-US" dirty="0" smtClean="0"/>
              <a:t>There is a vibrant national debate going on in the country</a:t>
            </a:r>
          </a:p>
          <a:p>
            <a:pPr marL="274320" indent="-274320" fontAlgn="auto">
              <a:spcAft>
                <a:spcPts val="0"/>
              </a:spcAft>
              <a:buFont typeface="Wingdings 2"/>
              <a:buChar char=""/>
              <a:defRPr/>
            </a:pPr>
            <a:r>
              <a:rPr lang="en-US" dirty="0" smtClean="0"/>
              <a:t>There is a new ‘openness and tolerance’ after the 2013 elections</a:t>
            </a:r>
          </a:p>
          <a:p>
            <a:pPr marL="274320" indent="-274320" fontAlgn="auto">
              <a:spcAft>
                <a:spcPts val="0"/>
              </a:spcAft>
              <a:buFont typeface="Wingdings 2"/>
              <a:buChar char=""/>
              <a:defRPr/>
            </a:pPr>
            <a:r>
              <a:rPr lang="en-US" dirty="0" smtClean="0"/>
              <a:t>After the </a:t>
            </a:r>
            <a:r>
              <a:rPr lang="en-US" dirty="0" err="1" smtClean="0"/>
              <a:t>Zanu</a:t>
            </a:r>
            <a:r>
              <a:rPr lang="en-US" dirty="0" smtClean="0"/>
              <a:t> PF victory, they no longer see the threat of opposition</a:t>
            </a:r>
          </a:p>
          <a:p>
            <a:pPr marL="274320" indent="-274320" fontAlgn="auto">
              <a:spcAft>
                <a:spcPts val="0"/>
              </a:spcAft>
              <a:buFont typeface="Wingdings 2"/>
              <a:buChar char=""/>
              <a:defRPr/>
            </a:pPr>
            <a:r>
              <a:rPr lang="en-US" dirty="0" smtClean="0"/>
              <a:t>The opposition itself is severely compromised by internal soul-searching</a:t>
            </a:r>
          </a:p>
          <a:p>
            <a:pPr marL="274320" indent="-274320" fontAlgn="auto">
              <a:spcAft>
                <a:spcPts val="0"/>
              </a:spcAft>
              <a:buFont typeface="Wingdings 2"/>
              <a:buChar char=""/>
              <a:defRPr/>
            </a:pPr>
            <a:r>
              <a:rPr lang="en-US" dirty="0" smtClean="0"/>
              <a:t>Issues are being discussed very openly regarding a variety of national issues</a:t>
            </a:r>
          </a:p>
          <a:p>
            <a:pPr marL="274320" indent="-274320" fontAlgn="auto">
              <a:spcAft>
                <a:spcPts val="0"/>
              </a:spcAft>
              <a:buFont typeface="Wingdings 2"/>
              <a:buChar char=""/>
              <a:defRPr/>
            </a:pPr>
            <a:r>
              <a:rPr lang="en-US" dirty="0" smtClean="0"/>
              <a:t>An opportunity therefore exists to examine any issue and influence policy positions away from the pressure of elections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7425"/>
          </a:xfrm>
        </p:spPr>
        <p:txBody>
          <a:bodyPr>
            <a:normAutofit fontScale="90000"/>
          </a:bodyPr>
          <a:lstStyle/>
          <a:p>
            <a:pPr fontAlgn="auto">
              <a:spcAft>
                <a:spcPts val="0"/>
              </a:spcAft>
              <a:defRPr/>
            </a:pPr>
            <a:r>
              <a:rPr lang="en-US" dirty="0" smtClean="0"/>
              <a:t>Empty Cartons on the streets of Harare showing origin of produce</a:t>
            </a:r>
            <a:endParaRPr lang="en-US" dirty="0"/>
          </a:p>
        </p:txBody>
      </p:sp>
      <p:pic>
        <p:nvPicPr>
          <p:cNvPr id="47106" name="Picture 2"/>
          <p:cNvPicPr>
            <a:picLocks noGrp="1" noChangeAspect="1" noChangeArrowheads="1"/>
          </p:cNvPicPr>
          <p:nvPr>
            <p:ph sz="quarter" idx="1"/>
          </p:nvPr>
        </p:nvPicPr>
        <p:blipFill>
          <a:blip r:embed="rId2"/>
          <a:srcRect/>
          <a:stretch>
            <a:fillRect/>
          </a:stretch>
        </p:blipFill>
        <p:spPr>
          <a:xfrm>
            <a:off x="609600" y="971550"/>
            <a:ext cx="7848600" cy="5886450"/>
          </a:xfr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7425"/>
          </a:xfrm>
        </p:spPr>
        <p:txBody>
          <a:bodyPr>
            <a:normAutofit fontScale="90000"/>
          </a:bodyPr>
          <a:lstStyle/>
          <a:p>
            <a:pPr fontAlgn="auto">
              <a:spcAft>
                <a:spcPts val="0"/>
              </a:spcAft>
              <a:defRPr/>
            </a:pPr>
            <a:r>
              <a:rPr lang="en-US" dirty="0" smtClean="0"/>
              <a:t>This box is in Harare….3500 </a:t>
            </a:r>
            <a:r>
              <a:rPr lang="en-US" dirty="0" err="1" smtClean="0"/>
              <a:t>kilometres</a:t>
            </a:r>
            <a:r>
              <a:rPr lang="en-US" dirty="0" smtClean="0"/>
              <a:t> away from the Cape</a:t>
            </a:r>
            <a:endParaRPr lang="en-US" dirty="0"/>
          </a:p>
        </p:txBody>
      </p:sp>
      <p:pic>
        <p:nvPicPr>
          <p:cNvPr id="38914" name="Picture 2"/>
          <p:cNvPicPr>
            <a:picLocks noGrp="1" noChangeAspect="1" noChangeArrowheads="1"/>
          </p:cNvPicPr>
          <p:nvPr>
            <p:ph sz="quarter" idx="1"/>
          </p:nvPr>
        </p:nvPicPr>
        <p:blipFill>
          <a:blip r:embed="rId2"/>
          <a:srcRect/>
          <a:stretch>
            <a:fillRect/>
          </a:stretch>
        </p:blipFill>
        <p:spPr>
          <a:xfrm>
            <a:off x="990600" y="1141413"/>
            <a:ext cx="7696200" cy="577215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mtClean="0">
                <a:solidFill>
                  <a:srgbClr val="7B9899"/>
                </a:solidFill>
              </a:rPr>
              <a:t>Incomes of traders</a:t>
            </a:r>
          </a:p>
        </p:txBody>
      </p:sp>
      <p:graphicFrame>
        <p:nvGraphicFramePr>
          <p:cNvPr id="49154" name="Content Placeholder 3"/>
          <p:cNvGraphicFramePr>
            <a:graphicFrameLocks noGrp="1"/>
          </p:cNvGraphicFramePr>
          <p:nvPr>
            <p:ph sz="quarter" idx="1"/>
          </p:nvPr>
        </p:nvGraphicFramePr>
        <p:xfrm>
          <a:off x="250825" y="1476375"/>
          <a:ext cx="8605838" cy="4673600"/>
        </p:xfrm>
        <a:graphic>
          <a:graphicData uri="http://schemas.openxmlformats.org/presentationml/2006/ole">
            <mc:AlternateContent xmlns:mc="http://schemas.openxmlformats.org/markup-compatibility/2006">
              <mc:Choice xmlns:v="urn:schemas-microsoft-com:vml" Requires="v">
                <p:oleObj spid="_x0000_s49156" r:id="rId3" imgW="8608298" imgH="4676037" progId="Excel.Chart.8">
                  <p:embed/>
                </p:oleObj>
              </mc:Choice>
              <mc:Fallback>
                <p:oleObj r:id="rId3" imgW="8608298" imgH="4676037" progId="Excel.Chart.8">
                  <p:embed/>
                  <p:pic>
                    <p:nvPicPr>
                      <p:cNvPr id="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76375"/>
                        <a:ext cx="8605838" cy="467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p:cNvSpPr>
            <a:spLocks noGrp="1"/>
          </p:cNvSpPr>
          <p:nvPr>
            <p:ph type="title"/>
          </p:nvPr>
        </p:nvSpPr>
        <p:spPr>
          <a:xfrm>
            <a:off x="152400" y="274638"/>
            <a:ext cx="8839200" cy="1143000"/>
          </a:xfrm>
        </p:spPr>
        <p:txBody>
          <a:bodyPr/>
          <a:lstStyle/>
          <a:p>
            <a:r>
              <a:rPr lang="en-US" smtClean="0"/>
              <a:t>Gender dimension of informal food vendors and time of day</a:t>
            </a:r>
          </a:p>
        </p:txBody>
      </p:sp>
      <p:graphicFrame>
        <p:nvGraphicFramePr>
          <p:cNvPr id="10" name="Content Placeholder 9"/>
          <p:cNvGraphicFramePr>
            <a:graphicFrameLocks noGrp="1"/>
          </p:cNvGraphicFramePr>
          <p:nvPr>
            <p:ph sz="half" idx="1"/>
          </p:nvPr>
        </p:nvGraphicFramePr>
        <p:xfrm>
          <a:off x="301625" y="1371600"/>
          <a:ext cx="4038600" cy="4681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noGrp="1"/>
          </p:cNvGraphicFramePr>
          <p:nvPr>
            <p:ph sz="half" idx="2"/>
          </p:nvPr>
        </p:nvGraphicFramePr>
        <p:xfrm>
          <a:off x="4800600" y="1371600"/>
          <a:ext cx="4038600" cy="46815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mtClean="0">
                <a:solidFill>
                  <a:srgbClr val="7B9899"/>
                </a:solidFill>
              </a:rPr>
              <a:t>Summary of Findings</a:t>
            </a:r>
          </a:p>
        </p:txBody>
      </p:sp>
      <p:sp>
        <p:nvSpPr>
          <p:cNvPr id="3" name="Content Placeholder 2"/>
          <p:cNvSpPr>
            <a:spLocks noGrp="1"/>
          </p:cNvSpPr>
          <p:nvPr>
            <p:ph sz="quarter" idx="1"/>
          </p:nvPr>
        </p:nvSpPr>
        <p:spPr>
          <a:xfrm>
            <a:off x="301625" y="1527175"/>
            <a:ext cx="8504238" cy="4572000"/>
          </a:xfrm>
        </p:spPr>
        <p:txBody>
          <a:bodyPr>
            <a:normAutofit fontScale="92500" lnSpcReduction="20000"/>
          </a:bodyPr>
          <a:lstStyle/>
          <a:p>
            <a:pPr marL="274320" indent="-274320" fontAlgn="auto">
              <a:spcAft>
                <a:spcPts val="0"/>
              </a:spcAft>
              <a:buFont typeface="Wingdings 2"/>
              <a:buChar char=""/>
              <a:defRPr/>
            </a:pPr>
            <a:r>
              <a:rPr lang="en-US" dirty="0" smtClean="0"/>
              <a:t>There is a wide range of food items sold by the informal sector in Harare</a:t>
            </a:r>
          </a:p>
          <a:p>
            <a:pPr marL="274320" indent="-274320" fontAlgn="auto">
              <a:spcAft>
                <a:spcPts val="0"/>
              </a:spcAft>
              <a:buFont typeface="Wingdings 2"/>
              <a:buChar char=""/>
              <a:defRPr/>
            </a:pPr>
            <a:r>
              <a:rPr lang="en-US" dirty="0" smtClean="0"/>
              <a:t>Most of the food sold in Harare comes from the </a:t>
            </a:r>
            <a:r>
              <a:rPr lang="en-US" dirty="0" err="1" smtClean="0"/>
              <a:t>peri</a:t>
            </a:r>
            <a:r>
              <a:rPr lang="en-US" dirty="0" smtClean="0"/>
              <a:t>-urban zone and rural Zimbabwe</a:t>
            </a:r>
          </a:p>
          <a:p>
            <a:pPr marL="274320" indent="-274320" fontAlgn="auto">
              <a:spcAft>
                <a:spcPts val="0"/>
              </a:spcAft>
              <a:buFont typeface="Wingdings 2"/>
              <a:buChar char=""/>
              <a:defRPr/>
            </a:pPr>
            <a:r>
              <a:rPr lang="en-US" dirty="0" smtClean="0"/>
              <a:t>Whilst most of the food items are produced in the country, there are certain specific food items that are predominantly imported</a:t>
            </a:r>
          </a:p>
          <a:p>
            <a:pPr marL="274320" indent="-274320" fontAlgn="auto">
              <a:spcAft>
                <a:spcPts val="0"/>
              </a:spcAft>
              <a:buFont typeface="Wingdings 2"/>
              <a:buChar char=""/>
              <a:defRPr/>
            </a:pPr>
            <a:r>
              <a:rPr lang="en-US" dirty="0" smtClean="0"/>
              <a:t>These constitute mainly fruits that come from the Cape area of South Africa</a:t>
            </a:r>
          </a:p>
          <a:p>
            <a:pPr marL="274320" indent="-274320" fontAlgn="auto">
              <a:spcAft>
                <a:spcPts val="0"/>
              </a:spcAft>
              <a:buFont typeface="Wingdings 2"/>
              <a:buChar char=""/>
              <a:defRPr/>
            </a:pPr>
            <a:r>
              <a:rPr lang="en-US" dirty="0" smtClean="0"/>
              <a:t>The incomes are low but supporting livelihoods</a:t>
            </a:r>
          </a:p>
          <a:p>
            <a:pPr marL="274320" indent="-274320" fontAlgn="auto">
              <a:spcAft>
                <a:spcPts val="0"/>
              </a:spcAft>
              <a:buFont typeface="Wingdings 2"/>
              <a:buChar char=""/>
              <a:defRPr/>
            </a:pPr>
            <a:r>
              <a:rPr lang="en-US" dirty="0" smtClean="0"/>
              <a:t>The regulatory environment is very constraining hence traders suffer periodic losses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smtClean="0">
                <a:solidFill>
                  <a:srgbClr val="7B9899"/>
                </a:solidFill>
              </a:rPr>
              <a:t>Challenges</a:t>
            </a:r>
          </a:p>
        </p:txBody>
      </p:sp>
      <p:sp>
        <p:nvSpPr>
          <p:cNvPr id="52226" name="Content Placeholder 2"/>
          <p:cNvSpPr>
            <a:spLocks noGrp="1"/>
          </p:cNvSpPr>
          <p:nvPr>
            <p:ph sz="quarter" idx="1"/>
          </p:nvPr>
        </p:nvSpPr>
        <p:spPr>
          <a:xfrm>
            <a:off x="301625" y="1527175"/>
            <a:ext cx="8504238" cy="4572000"/>
          </a:xfrm>
        </p:spPr>
        <p:txBody>
          <a:bodyPr/>
          <a:lstStyle/>
          <a:p>
            <a:r>
              <a:rPr lang="en-US" smtClean="0"/>
              <a:t>A repressive regulatory framework</a:t>
            </a:r>
          </a:p>
          <a:p>
            <a:endParaRPr lang="en-US" smtClean="0"/>
          </a:p>
          <a:p>
            <a:r>
              <a:rPr lang="en-US" smtClean="0"/>
              <a:t>“This is potentially a lucrative business but we are working for the municipal police. You either have to pay them something or they will confisticate all your products or arrest you or do both”</a:t>
            </a:r>
          </a:p>
          <a:p>
            <a:endParaRPr lang="en-US" smtClean="0"/>
          </a:p>
          <a:p>
            <a:r>
              <a:rPr lang="en-US" smtClean="0"/>
              <a:t>“This is an impossible business. If you apply council will say vending is illegal, if you don’t they will still harass you, either way we are the losers”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mtClean="0">
                <a:solidFill>
                  <a:srgbClr val="7B9899"/>
                </a:solidFill>
              </a:rPr>
              <a:t>Challenges cont’d</a:t>
            </a:r>
          </a:p>
        </p:txBody>
      </p:sp>
      <p:sp>
        <p:nvSpPr>
          <p:cNvPr id="53250" name="Content Placeholder 2"/>
          <p:cNvSpPr>
            <a:spLocks noGrp="1"/>
          </p:cNvSpPr>
          <p:nvPr>
            <p:ph sz="quarter" idx="1"/>
          </p:nvPr>
        </p:nvSpPr>
        <p:spPr>
          <a:xfrm>
            <a:off x="301625" y="1527175"/>
            <a:ext cx="8504238" cy="4572000"/>
          </a:xfrm>
        </p:spPr>
        <p:txBody>
          <a:bodyPr/>
          <a:lstStyle/>
          <a:p>
            <a:r>
              <a:rPr lang="en-US" smtClean="0"/>
              <a:t>No infrastructure for the informal sector in most parts of the CBD</a:t>
            </a:r>
          </a:p>
          <a:p>
            <a:r>
              <a:rPr lang="en-US" smtClean="0"/>
              <a:t>Serious losses of produce due to improper storage and handling of produce sold</a:t>
            </a:r>
          </a:p>
          <a:p>
            <a:r>
              <a:rPr lang="en-US" smtClean="0"/>
              <a:t>Health challenges due to limited or no access to sanitary facilities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mtClean="0">
                <a:solidFill>
                  <a:srgbClr val="7B9899"/>
                </a:solidFill>
              </a:rPr>
              <a:t>Traders Coping Strategies</a:t>
            </a:r>
          </a:p>
        </p:txBody>
      </p:sp>
      <p:sp>
        <p:nvSpPr>
          <p:cNvPr id="54274" name="Content Placeholder 2"/>
          <p:cNvSpPr>
            <a:spLocks noGrp="1"/>
          </p:cNvSpPr>
          <p:nvPr>
            <p:ph sz="quarter" idx="1"/>
          </p:nvPr>
        </p:nvSpPr>
        <p:spPr>
          <a:xfrm>
            <a:off x="301625" y="1527175"/>
            <a:ext cx="8504238" cy="4572000"/>
          </a:xfrm>
        </p:spPr>
        <p:txBody>
          <a:bodyPr/>
          <a:lstStyle/>
          <a:p>
            <a:r>
              <a:rPr lang="en-US" smtClean="0"/>
              <a:t>Paying bribes</a:t>
            </a:r>
          </a:p>
          <a:p>
            <a:r>
              <a:rPr lang="en-US" smtClean="0"/>
              <a:t>Arranging with adjacent property owner for storage of excess stock</a:t>
            </a:r>
          </a:p>
          <a:p>
            <a:r>
              <a:rPr lang="en-US" smtClean="0"/>
              <a:t>Organizing watch teams to warn of police raids</a:t>
            </a:r>
          </a:p>
          <a:p>
            <a:r>
              <a:rPr lang="en-US" smtClean="0"/>
              <a:t>Budget for fines</a:t>
            </a:r>
          </a:p>
          <a:p>
            <a:r>
              <a:rPr lang="en-US" smtClean="0"/>
              <a:t>Price mark-ups to accommodate periodic losses</a:t>
            </a:r>
          </a:p>
          <a:p>
            <a:r>
              <a:rPr lang="en-US" smtClean="0"/>
              <a:t>Lobbying with authorities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mtClean="0">
                <a:solidFill>
                  <a:srgbClr val="7B9899"/>
                </a:solidFill>
              </a:rPr>
              <a:t>Limitations of the study</a:t>
            </a:r>
          </a:p>
        </p:txBody>
      </p:sp>
      <p:sp>
        <p:nvSpPr>
          <p:cNvPr id="3" name="Content Placeholder 2"/>
          <p:cNvSpPr>
            <a:spLocks noGrp="1"/>
          </p:cNvSpPr>
          <p:nvPr>
            <p:ph sz="quarter" idx="1"/>
          </p:nvPr>
        </p:nvSpPr>
        <p:spPr>
          <a:xfrm>
            <a:off x="301625" y="1527175"/>
            <a:ext cx="8504238" cy="4572000"/>
          </a:xfrm>
        </p:spPr>
        <p:txBody>
          <a:bodyPr>
            <a:normAutofit fontScale="92500"/>
          </a:bodyPr>
          <a:lstStyle/>
          <a:p>
            <a:pPr marL="274320" indent="-274320" fontAlgn="auto">
              <a:spcAft>
                <a:spcPts val="0"/>
              </a:spcAft>
              <a:buFont typeface="Wingdings 2"/>
              <a:buChar char=""/>
              <a:defRPr/>
            </a:pPr>
            <a:r>
              <a:rPr lang="en-US" dirty="0" smtClean="0"/>
              <a:t>Serious suspicions due to the poisoned regulatory environment….municipal police sometimes raid in plain clothes so the traders do not trust anyone they do not know</a:t>
            </a:r>
          </a:p>
          <a:p>
            <a:pPr marL="274320" indent="-274320" fontAlgn="auto">
              <a:spcAft>
                <a:spcPts val="0"/>
              </a:spcAft>
              <a:buFont typeface="Wingdings 2"/>
              <a:buChar char=""/>
              <a:defRPr/>
            </a:pPr>
            <a:r>
              <a:rPr lang="en-US" dirty="0" smtClean="0"/>
              <a:t>The sensitivity of some of the issues to do with incomes discussed made some respondents uncomfortable…researchers ended up asking indirectly</a:t>
            </a:r>
          </a:p>
          <a:p>
            <a:pPr marL="274320" indent="-274320" fontAlgn="auto">
              <a:spcAft>
                <a:spcPts val="0"/>
              </a:spcAft>
              <a:buFont typeface="Wingdings 2"/>
              <a:buChar char=""/>
              <a:defRPr/>
            </a:pPr>
            <a:r>
              <a:rPr lang="en-US" dirty="0" smtClean="0"/>
              <a:t>It has been raining so much that numbers observed may not be a true reflection of actual vendors</a:t>
            </a:r>
          </a:p>
          <a:p>
            <a:pPr marL="274320" indent="-274320" fontAlgn="auto">
              <a:spcAft>
                <a:spcPts val="0"/>
              </a:spcAft>
              <a:buFont typeface="Wingdings 2"/>
              <a:buChar char=""/>
              <a:defRPr/>
            </a:pPr>
            <a:r>
              <a:rPr lang="en-US" dirty="0" smtClean="0"/>
              <a:t>The research is self-funded and therefore the depth of fieldwork is a reflection of the available capacity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mtClean="0">
                <a:solidFill>
                  <a:srgbClr val="7B9899"/>
                </a:solidFill>
              </a:rPr>
              <a:t>Thank You…Tatenda…Siyabonga</a:t>
            </a:r>
          </a:p>
        </p:txBody>
      </p:sp>
      <p:pic>
        <p:nvPicPr>
          <p:cNvPr id="56322" name="Picture 2"/>
          <p:cNvPicPr>
            <a:picLocks noGrp="1" noChangeAspect="1" noChangeArrowheads="1"/>
          </p:cNvPicPr>
          <p:nvPr>
            <p:ph sz="quarter" idx="1"/>
          </p:nvPr>
        </p:nvPicPr>
        <p:blipFill>
          <a:blip r:embed="rId2"/>
          <a:srcRect/>
          <a:stretch>
            <a:fillRect/>
          </a:stretch>
        </p:blipFill>
        <p:spPr>
          <a:xfrm>
            <a:off x="457200" y="1085850"/>
            <a:ext cx="7696200" cy="5772150"/>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solidFill>
                  <a:srgbClr val="7B9899"/>
                </a:solidFill>
              </a:rPr>
              <a:t>Harare…is beautiful</a:t>
            </a:r>
          </a:p>
        </p:txBody>
      </p:sp>
      <p:pic>
        <p:nvPicPr>
          <p:cNvPr id="4" name="Picture 2" descr="H:\Harare\City of Harare\Harare Aerial Photos\IMG_0030.JPG"/>
          <p:cNvPicPr>
            <a:picLocks noGrp="1" noChangeAspect="1" noChangeArrowheads="1"/>
          </p:cNvPicPr>
          <p:nvPr>
            <p:ph sz="quarter" idx="1"/>
          </p:nvPr>
        </p:nvPicPr>
        <p:blipFill>
          <a:blip r:embed="rId2"/>
          <a:srcRect/>
          <a:stretch>
            <a:fillRect/>
          </a:stretch>
        </p:blipFill>
        <p:spPr>
          <a:xfrm>
            <a:off x="1062038" y="1524000"/>
            <a:ext cx="6862762" cy="4573588"/>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solidFill>
                  <a:srgbClr val="7B9899"/>
                </a:solidFill>
              </a:rPr>
              <a:t>Harare is well-planned</a:t>
            </a:r>
          </a:p>
        </p:txBody>
      </p:sp>
      <p:pic>
        <p:nvPicPr>
          <p:cNvPr id="4" name="Picture 2" descr="H:\Harare\City of Harare\Harare Aerial Photos\IMG_0033.JPG"/>
          <p:cNvPicPr>
            <a:picLocks noGrp="1" noChangeAspect="1" noChangeArrowheads="1"/>
          </p:cNvPicPr>
          <p:nvPr>
            <p:ph sz="quarter" idx="1"/>
          </p:nvPr>
        </p:nvPicPr>
        <p:blipFill>
          <a:blip r:embed="rId2"/>
          <a:srcRect/>
          <a:stretch>
            <a:fillRect/>
          </a:stretch>
        </p:blipFill>
        <p:spPr>
          <a:xfrm>
            <a:off x="835025" y="1371600"/>
            <a:ext cx="7470775" cy="4981575"/>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solidFill>
                  <a:srgbClr val="7B9899"/>
                </a:solidFill>
              </a:rPr>
              <a:t>But it’s not all rosy in Harare..</a:t>
            </a:r>
          </a:p>
        </p:txBody>
      </p:sp>
      <p:pic>
        <p:nvPicPr>
          <p:cNvPr id="6145" name="Picture 1" descr="I:\Ziracha pics\20140118_183840.jpg"/>
          <p:cNvPicPr>
            <a:picLocks noGrp="1" noChangeAspect="1" noChangeArrowheads="1"/>
          </p:cNvPicPr>
          <p:nvPr>
            <p:ph sz="quarter" idx="1"/>
          </p:nvPr>
        </p:nvPicPr>
        <p:blipFill>
          <a:blip r:embed="rId2"/>
          <a:srcRect/>
          <a:stretch>
            <a:fillRect/>
          </a:stretch>
        </p:blipFill>
        <p:spPr>
          <a:xfrm>
            <a:off x="1506538" y="1527175"/>
            <a:ext cx="6096000" cy="45720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dissolve">
                                      <p:cBhvr>
                                        <p:cTn id="7"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solidFill>
                  <a:srgbClr val="7B9899"/>
                </a:solidFill>
              </a:rPr>
              <a:t>In 2005..</a:t>
            </a:r>
          </a:p>
        </p:txBody>
      </p:sp>
      <p:sp>
        <p:nvSpPr>
          <p:cNvPr id="3" name="Content Placeholder 2"/>
          <p:cNvSpPr>
            <a:spLocks noGrp="1"/>
          </p:cNvSpPr>
          <p:nvPr>
            <p:ph sz="quarter" idx="1"/>
          </p:nvPr>
        </p:nvSpPr>
        <p:spPr>
          <a:xfrm>
            <a:off x="301625" y="1527175"/>
            <a:ext cx="8504238" cy="4572000"/>
          </a:xfrm>
        </p:spPr>
        <p:txBody>
          <a:bodyPr/>
          <a:lstStyle/>
          <a:p>
            <a:r>
              <a:rPr lang="en-US" smtClean="0"/>
              <a:t>Zimbabwe conducted an urban clean up operation that saw the demolition of anything deemed illegal by the authorities from housing to informal trading infrastructure</a:t>
            </a:r>
          </a:p>
          <a:p>
            <a:r>
              <a:rPr lang="en-US" smtClean="0"/>
              <a:t>The City of Harare then declared that there would be NO INFORMAL TRADING ACTIVITIES IN HARARE CBD</a:t>
            </a:r>
          </a:p>
          <a:p>
            <a:r>
              <a:rPr lang="en-US" smtClean="0"/>
              <a:t>This has been the official position till now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mtClean="0">
                <a:solidFill>
                  <a:srgbClr val="7B9899"/>
                </a:solidFill>
              </a:rPr>
              <a:t>This Research</a:t>
            </a:r>
          </a:p>
        </p:txBody>
      </p:sp>
      <p:sp>
        <p:nvSpPr>
          <p:cNvPr id="3" name="Content Placeholder 2"/>
          <p:cNvSpPr>
            <a:spLocks noGrp="1"/>
          </p:cNvSpPr>
          <p:nvPr>
            <p:ph sz="quarter" idx="1"/>
          </p:nvPr>
        </p:nvSpPr>
        <p:spPr>
          <a:xfrm>
            <a:off x="301625" y="1527175"/>
            <a:ext cx="8504238" cy="4572000"/>
          </a:xfrm>
        </p:spPr>
        <p:txBody>
          <a:bodyPr/>
          <a:lstStyle/>
          <a:p>
            <a:r>
              <a:rPr lang="en-US" smtClean="0"/>
              <a:t>Sought to establish the range of food items being traded on Harare’s streets </a:t>
            </a:r>
          </a:p>
          <a:p>
            <a:r>
              <a:rPr lang="en-US" smtClean="0"/>
              <a:t>We also wanted to assess where these food items were coming from</a:t>
            </a:r>
          </a:p>
          <a:p>
            <a:endParaRPr lang="en-US" smtClean="0"/>
          </a:p>
          <a:p>
            <a:endParaRPr lang="en-US" smtClean="0">
              <a:solidFill>
                <a:srgbClr val="C00000"/>
              </a:solidFill>
            </a:endParaRPr>
          </a:p>
          <a:p>
            <a:r>
              <a:rPr lang="en-US" smtClean="0">
                <a:solidFill>
                  <a:srgbClr val="C00000"/>
                </a:solidFill>
              </a:rPr>
              <a:t>We are in the middle of analyzing the data but have extracted issues relevant to this gathering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mtClean="0">
                <a:solidFill>
                  <a:srgbClr val="7B9899"/>
                </a:solidFill>
              </a:rPr>
              <a:t>Methods Used</a:t>
            </a:r>
          </a:p>
        </p:txBody>
      </p:sp>
      <p:sp>
        <p:nvSpPr>
          <p:cNvPr id="3" name="Content Placeholder 2"/>
          <p:cNvSpPr>
            <a:spLocks noGrp="1"/>
          </p:cNvSpPr>
          <p:nvPr>
            <p:ph sz="quarter" idx="1"/>
          </p:nvPr>
        </p:nvSpPr>
        <p:spPr>
          <a:xfrm>
            <a:off x="301625" y="1527175"/>
            <a:ext cx="8504238" cy="4572000"/>
          </a:xfrm>
        </p:spPr>
        <p:txBody>
          <a:bodyPr/>
          <a:lstStyle/>
          <a:p>
            <a:r>
              <a:rPr lang="en-US" smtClean="0"/>
              <a:t>Field Observation in the sampled areas</a:t>
            </a:r>
          </a:p>
          <a:p>
            <a:r>
              <a:rPr lang="en-US" smtClean="0"/>
              <a:t>Interviews with 120 traders on the streets</a:t>
            </a:r>
          </a:p>
          <a:p>
            <a:r>
              <a:rPr lang="en-US" smtClean="0"/>
              <a:t>Mapping of traders numbers and positions</a:t>
            </a:r>
          </a:p>
          <a:p>
            <a:r>
              <a:rPr lang="en-US" smtClean="0"/>
              <a:t>Key informant interview with representatives of authorities and civil society groups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1892</TotalTime>
  <Words>1045</Words>
  <Application>Microsoft Macintosh PowerPoint</Application>
  <PresentationFormat>On-screen Show (4:3)</PresentationFormat>
  <Paragraphs>124</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Civic</vt:lpstr>
      <vt:lpstr>Document</vt:lpstr>
      <vt:lpstr>Excel.Chart.8</vt:lpstr>
      <vt:lpstr>The Sources and range of Food items being traded informally in Harare CBD: assessing the footprint of Harare’s informally sold food </vt:lpstr>
      <vt:lpstr>Background</vt:lpstr>
      <vt:lpstr>Motivation…</vt:lpstr>
      <vt:lpstr>Harare…is beautiful</vt:lpstr>
      <vt:lpstr>Harare is well-planned</vt:lpstr>
      <vt:lpstr>But it’s not all rosy in Harare..</vt:lpstr>
      <vt:lpstr>In 2005..</vt:lpstr>
      <vt:lpstr>This Research</vt:lpstr>
      <vt:lpstr>Methods Used</vt:lpstr>
      <vt:lpstr>The Research Sites…major pedestrian corridors near bus termini with high numbers of traders</vt:lpstr>
      <vt:lpstr>Sex of the interviewed 120 respondents</vt:lpstr>
      <vt:lpstr>The majority of the informal traders are aged between 18 and 40 years</vt:lpstr>
      <vt:lpstr>Status of trader in the family</vt:lpstr>
      <vt:lpstr>What is the level of education of respondents? N=120</vt:lpstr>
      <vt:lpstr>Origin of Street Food Vendors….47% ‘migrants’</vt:lpstr>
      <vt:lpstr>Typology of traders</vt:lpstr>
      <vt:lpstr>Majority ‘Pavement’ Traders</vt:lpstr>
      <vt:lpstr>Pushcart Traders</vt:lpstr>
      <vt:lpstr>Trading from old vehicle…</vt:lpstr>
      <vt:lpstr>PowerPoint Presentation</vt:lpstr>
      <vt:lpstr>PowerPoint Presentation</vt:lpstr>
      <vt:lpstr>Ratio of farmers to traders=13:107</vt:lpstr>
      <vt:lpstr>Range of Food Items Sold on the Streets</vt:lpstr>
      <vt:lpstr>Where are the traded food items coming from?</vt:lpstr>
      <vt:lpstr>Mapping Sources of Street Food</vt:lpstr>
      <vt:lpstr>Unpacking the Wholesale Market (68%)</vt:lpstr>
      <vt:lpstr>Imported Food traded on Harare’s streets</vt:lpstr>
      <vt:lpstr>How much of the wholesale market food is ‘migrating’ ?.....80% of apples, peaches, grapes</vt:lpstr>
      <vt:lpstr>The packaging shows the footprint of apples and oranges</vt:lpstr>
      <vt:lpstr>Empty Cartons on the streets of Harare showing origin of produce</vt:lpstr>
      <vt:lpstr>This box is in Harare….3500 kilometres away from the Cape</vt:lpstr>
      <vt:lpstr>Incomes of traders</vt:lpstr>
      <vt:lpstr>Gender dimension of informal food vendors and time of day</vt:lpstr>
      <vt:lpstr>Summary of Findings</vt:lpstr>
      <vt:lpstr>Challenges</vt:lpstr>
      <vt:lpstr>Challenges cont’d</vt:lpstr>
      <vt:lpstr>Traders Coping Strategies</vt:lpstr>
      <vt:lpstr>Limitations of the study</vt:lpstr>
      <vt:lpstr>Thank You…Tatenda…Siyabonga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Sources of Food items being traded informally in Harare CBD: assessing the footprint of Harare’s informally sold food</dc:title>
  <dc:creator>LENOVO</dc:creator>
  <cp:lastModifiedBy>Bronwen Muller</cp:lastModifiedBy>
  <cp:revision>17</cp:revision>
  <dcterms:created xsi:type="dcterms:W3CDTF">2014-02-04T08:32:30Z</dcterms:created>
  <dcterms:modified xsi:type="dcterms:W3CDTF">2014-03-12T07:54:01Z</dcterms:modified>
</cp:coreProperties>
</file>