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20"/>
  </p:handoutMasterIdLst>
  <p:sldIdLst>
    <p:sldId id="298" r:id="rId2"/>
    <p:sldId id="258" r:id="rId3"/>
    <p:sldId id="306" r:id="rId4"/>
    <p:sldId id="279" r:id="rId5"/>
    <p:sldId id="320" r:id="rId6"/>
    <p:sldId id="332" r:id="rId7"/>
    <p:sldId id="314" r:id="rId8"/>
    <p:sldId id="311" r:id="rId9"/>
    <p:sldId id="317" r:id="rId10"/>
    <p:sldId id="325" r:id="rId11"/>
    <p:sldId id="326" r:id="rId12"/>
    <p:sldId id="327" r:id="rId13"/>
    <p:sldId id="315" r:id="rId14"/>
    <p:sldId id="313" r:id="rId15"/>
    <p:sldId id="328" r:id="rId16"/>
    <p:sldId id="296" r:id="rId17"/>
    <p:sldId id="333" r:id="rId18"/>
    <p:sldId id="331" r:id="rId1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3E"/>
    <a:srgbClr val="001F2E"/>
    <a:srgbClr val="FFFF99"/>
    <a:srgbClr val="006666"/>
    <a:srgbClr val="002F46"/>
    <a:srgbClr val="99FF99"/>
    <a:srgbClr val="000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9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w%20Brooks\Desktop\2011%20Current%20Work\Second%20Hand%20Clothing%20PhD%202011\7.%20SHC%20trade%20in%20Mozambique%20&amp;%20Maputo%20(plus%20Southern%20Africa)%20-%20Jan%2011\Moz%20Import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Sheet1!$A$13:$A$29</c:f>
              <c:numCache>
                <c:formatCode>General</c:formatCode>
                <c:ptCount val="17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</c:numCache>
            </c:numRef>
          </c:cat>
          <c:val>
            <c:numRef>
              <c:f>Sheet1!$B$13:$B$29</c:f>
              <c:numCache>
                <c:formatCode>#,##0</c:formatCode>
                <c:ptCount val="17"/>
                <c:pt idx="0">
                  <c:v>3.879E6</c:v>
                </c:pt>
                <c:pt idx="1">
                  <c:v>7.021E6</c:v>
                </c:pt>
                <c:pt idx="2">
                  <c:v>6.785E6</c:v>
                </c:pt>
                <c:pt idx="3">
                  <c:v>1.3104334E7</c:v>
                </c:pt>
                <c:pt idx="4" formatCode="General">
                  <c:v>0.0</c:v>
                </c:pt>
                <c:pt idx="5" formatCode="General">
                  <c:v>0.0</c:v>
                </c:pt>
                <c:pt idx="6">
                  <c:v>1.0281252E7</c:v>
                </c:pt>
                <c:pt idx="7">
                  <c:v>1.888463E6</c:v>
                </c:pt>
                <c:pt idx="8">
                  <c:v>8.274574E6</c:v>
                </c:pt>
                <c:pt idx="9">
                  <c:v>8.642426E6</c:v>
                </c:pt>
                <c:pt idx="10">
                  <c:v>1.4283857E7</c:v>
                </c:pt>
                <c:pt idx="11">
                  <c:v>1.3842448E7</c:v>
                </c:pt>
                <c:pt idx="12">
                  <c:v>1.3372208E7</c:v>
                </c:pt>
                <c:pt idx="13">
                  <c:v>1.5235294E7</c:v>
                </c:pt>
                <c:pt idx="14">
                  <c:v>1.754154E7</c:v>
                </c:pt>
                <c:pt idx="15">
                  <c:v>2.7534506E7</c:v>
                </c:pt>
                <c:pt idx="16">
                  <c:v>1.9983427E7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578600"/>
        <c:axId val="2102444536"/>
      </c:barChart>
      <c:catAx>
        <c:axId val="2102578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102444536"/>
        <c:crosses val="autoZero"/>
        <c:auto val="1"/>
        <c:lblAlgn val="ctr"/>
        <c:lblOffset val="100"/>
        <c:noMultiLvlLbl val="0"/>
      </c:catAx>
      <c:valAx>
        <c:axId val="210244453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102578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0A407-A12A-4A14-81EC-03379525E326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533F3-EA6B-400C-A9ED-C252287A0D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20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E93F-0285-4A52-B872-D05469B9B88E}" type="datetimeFigureOut">
              <a:rPr lang="en-GB" smtClean="0"/>
              <a:pPr/>
              <a:t>2014/03/12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6AA1E-D137-45A9-B842-FEC5AF5769F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ndrew.brooks@kcl.ac.uk" TargetMode="Externa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568952" cy="1777752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Informal Entrepreneurship in Maputo’s Clothing Markets</a:t>
            </a:r>
          </a:p>
          <a:p>
            <a:endParaRPr lang="en-GB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i0.twimg.com/profile_images/899558813/King_s-logo-for-pr-twit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5020444"/>
            <a:ext cx="1837556" cy="18375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717032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Andrew Brooks</a:t>
            </a:r>
            <a:br>
              <a:rPr lang="en-GB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Department of Geography</a:t>
            </a:r>
            <a:endParaRPr lang="en-GB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276872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Urban Informality and Migrant Entrepreneurship in Southern African Cites, 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Cape Town 2014 </a:t>
            </a:r>
          </a:p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365104"/>
            <a:ext cx="8640960" cy="22322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4400" dirty="0" smtClean="0">
                <a:solidFill>
                  <a:srgbClr val="002F46"/>
                </a:solidFill>
                <a:latin typeface="Times New Roman" pitchFamily="18" charset="0"/>
                <a:cs typeface="Times New Roman" pitchFamily="18" charset="0"/>
              </a:rPr>
              <a:t>What happens when clothing is donated to a charity or textile recycler in the Global North? </a:t>
            </a:r>
            <a:endParaRPr lang="en-GB" sz="4400" dirty="0">
              <a:solidFill>
                <a:srgbClr val="002F4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ndrew Brooks\Desktop\Conferences\Sept - Oct 2010 - ASAUK, RGS, Lisbon\Clothing Banks at Royal Holloway.jpg"/>
          <p:cNvPicPr>
            <a:picLocks noChangeAspect="1" noChangeArrowheads="1"/>
          </p:cNvPicPr>
          <p:nvPr/>
        </p:nvPicPr>
        <p:blipFill>
          <a:blip r:embed="rId2" cstate="print"/>
          <a:srcRect l="11516" t="4016" r="7087" b="23622"/>
          <a:stretch>
            <a:fillRect/>
          </a:stretch>
        </p:blipFill>
        <p:spPr bwMode="auto">
          <a:xfrm>
            <a:off x="323528" y="332656"/>
            <a:ext cx="5507474" cy="3672408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8" descr="Clothing collection label.jpg"/>
          <p:cNvPicPr>
            <a:picLocks noChangeAspect="1" noChangeArrowheads="1"/>
          </p:cNvPicPr>
          <p:nvPr/>
        </p:nvPicPr>
        <p:blipFill>
          <a:blip r:embed="rId3" cstate="print"/>
          <a:srcRect t="4646" r="1434" b="4832"/>
          <a:stretch>
            <a:fillRect/>
          </a:stretch>
        </p:blipFill>
        <p:spPr bwMode="auto">
          <a:xfrm>
            <a:off x="6372200" y="332656"/>
            <a:ext cx="2513110" cy="3672408"/>
          </a:xfrm>
          <a:prstGeom prst="rect">
            <a:avLst/>
          </a:prstGeom>
          <a:noFill/>
          <a:ln w="38100">
            <a:solidFill>
              <a:srgbClr val="003F3E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advClick="0" advTm="12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6" y="1484784"/>
            <a:ext cx="3384376" cy="2862322"/>
          </a:xfrm>
          <a:prstGeom prst="rect">
            <a:avLst/>
          </a:prstGeom>
          <a:noFill/>
          <a:ln w="38100">
            <a:solidFill>
              <a:srgbClr val="002F4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1F2E"/>
                </a:solidFill>
                <a:latin typeface="Times New Roman" pitchFamily="18" charset="0"/>
                <a:cs typeface="Times New Roman" pitchFamily="18" charset="0"/>
              </a:rPr>
              <a:t>Second-hand clothes get sorted packaged, processed and sold overseas</a:t>
            </a:r>
            <a:endParaRPr lang="en-GB" sz="3600" dirty="0">
              <a:solidFill>
                <a:srgbClr val="001F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IMG_6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1" y="188640"/>
            <a:ext cx="8747773" cy="583264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en-GB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Used clothing is often torn, dirty or low value.</a:t>
            </a:r>
            <a:br>
              <a:rPr lang="en-GB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012160" y="332656"/>
            <a:ext cx="2880320" cy="6192688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Traders like Eduardo can profit from used clothing sales.</a:t>
            </a:r>
            <a:b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Earning approximately $160 per month.</a:t>
            </a:r>
          </a:p>
        </p:txBody>
      </p:sp>
      <p:pic>
        <p:nvPicPr>
          <p:cNvPr id="4" name="Picture 3" descr="IMG_6678.JPG"/>
          <p:cNvPicPr>
            <a:picLocks noChangeAspect="1"/>
          </p:cNvPicPr>
          <p:nvPr/>
        </p:nvPicPr>
        <p:blipFill>
          <a:blip r:embed="rId2" cstate="print"/>
          <a:srcRect r="41233" b="-4784"/>
          <a:stretch>
            <a:fillRect/>
          </a:stretch>
        </p:blipFill>
        <p:spPr>
          <a:xfrm>
            <a:off x="323528" y="332656"/>
            <a:ext cx="5491078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IMG_67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0357" y="346348"/>
            <a:ext cx="9244714" cy="616530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568952" cy="1359024"/>
          </a:xfrm>
        </p:spPr>
        <p:txBody>
          <a:bodyPr>
            <a:no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‘One group or class’s discards, or rags, are taken up by another group or class and regarded as riches.’</a:t>
            </a:r>
            <a:b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Palmer and Clark (2005) </a:t>
            </a:r>
            <a:endParaRPr lang="en-GB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westwood_05_RG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89" b="5754"/>
          <a:stretch>
            <a:fillRect/>
          </a:stretch>
        </p:blipFill>
        <p:spPr>
          <a:xfrm>
            <a:off x="0" y="1340768"/>
            <a:ext cx="4500000" cy="3685448"/>
          </a:xfrm>
        </p:spPr>
      </p:pic>
      <p:pic>
        <p:nvPicPr>
          <p:cNvPr id="5" name="Picture 4" descr="IMG_9842.JPG"/>
          <p:cNvPicPr>
            <a:picLocks noChangeAspect="1"/>
          </p:cNvPicPr>
          <p:nvPr/>
        </p:nvPicPr>
        <p:blipFill>
          <a:blip r:embed="rId3" cstate="print"/>
          <a:srcRect l="15014" t="7282"/>
          <a:stretch>
            <a:fillRect/>
          </a:stretch>
        </p:blipFill>
        <p:spPr>
          <a:xfrm>
            <a:off x="4644000" y="1340768"/>
            <a:ext cx="4500000" cy="3682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32656"/>
            <a:ext cx="912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African Market Stalls as Fashion Boutiques?</a:t>
            </a:r>
            <a:endParaRPr lang="en-GB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4869160"/>
            <a:ext cx="4536504" cy="720080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001F2E"/>
                </a:solidFill>
                <a:latin typeface="Times New Roman" pitchFamily="18" charset="0"/>
                <a:cs typeface="Times New Roman" pitchFamily="18" charset="0"/>
              </a:rPr>
              <a:t>Voice of America (2010)</a:t>
            </a:r>
            <a:endParaRPr lang="en-GB" sz="2000" dirty="0">
              <a:solidFill>
                <a:srgbClr val="001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6538" t="15089" r="37554" b="24969"/>
          <a:stretch>
            <a:fillRect/>
          </a:stretch>
        </p:blipFill>
        <p:spPr bwMode="auto">
          <a:xfrm>
            <a:off x="4283968" y="548680"/>
            <a:ext cx="4533485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3636186" cy="4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988840"/>
            <a:ext cx="777686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000" b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andrew.brooks@kcl.ac.uk</a:t>
            </a:r>
            <a:endParaRPr lang="en-GB" dirty="0" smtClean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dirty="0" smtClean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This presentation draws upon the following published research, please contact the author to receive copies of these papers</a:t>
            </a:r>
          </a:p>
          <a:p>
            <a:pPr algn="ctr"/>
            <a:endParaRPr lang="en-GB" dirty="0" smtClean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n-GB" b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Brooks, A.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 (2013) ‘Stretching Global Production Networks: The International Second-hand Clothing Trade’ </a:t>
            </a:r>
            <a:r>
              <a:rPr lang="en-GB" i="1" dirty="0" err="1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Geoforum</a:t>
            </a:r>
            <a:r>
              <a:rPr lang="en-GB" i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44: 10-22.</a:t>
            </a:r>
          </a:p>
          <a:p>
            <a:pPr hangingPunct="0"/>
            <a:endParaRPr lang="en-GB" dirty="0" smtClean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n-GB" b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Brooks, A.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 (2012) ‘Riches from Rags or Persistent Poverty? The Working Lives of </a:t>
            </a:r>
            <a:r>
              <a:rPr lang="en-GB" dirty="0" err="1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Secondhand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 Clothing Vendors in Maputo, Mozambique’ </a:t>
            </a:r>
            <a:r>
              <a:rPr lang="en-GB" i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Textile: the Journal of Cloth and Culture 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10(2): 222–37.</a:t>
            </a:r>
          </a:p>
          <a:p>
            <a:pPr hangingPunct="0"/>
            <a:endParaRPr lang="en-GB" dirty="0" smtClean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Brooks, A.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 &amp; Simon, D. (2012) ‘Unravelling the Relationships between Used-Clothing Imports and the Decline of African Clothing Industries’ </a:t>
            </a:r>
            <a:r>
              <a:rPr lang="en-GB" i="1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Development and Change </a:t>
            </a:r>
            <a:r>
              <a:rPr lang="en-GB" dirty="0" smtClean="0">
                <a:solidFill>
                  <a:srgbClr val="003F3E"/>
                </a:solidFill>
                <a:latin typeface="Times New Roman" pitchFamily="18" charset="0"/>
                <a:cs typeface="Times New Roman" pitchFamily="18" charset="0"/>
              </a:rPr>
              <a:t>43(6): 1265-1290</a:t>
            </a:r>
            <a:endParaRPr lang="en-GB" dirty="0">
              <a:solidFill>
                <a:srgbClr val="003F3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si0.twimg.com/profile_images/899558813/King_s-logo-for-pr-twit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932" y="620688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08920"/>
            <a:ext cx="4593704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Second-hand clothing commodity chain</a:t>
            </a:r>
            <a:endParaRPr lang="en-GB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ndrew\Desktop\Current Work\Second Hand Clothing PhD\UK Interviews\Oxfam Waste Saver Photos\IMG_1961.JPG"/>
          <p:cNvPicPr>
            <a:picLocks noChangeAspect="1" noChangeArrowheads="1"/>
          </p:cNvPicPr>
          <p:nvPr/>
        </p:nvPicPr>
        <p:blipFill>
          <a:blip r:embed="rId2" cstate="print"/>
          <a:srcRect t="11274"/>
          <a:stretch>
            <a:fillRect/>
          </a:stretch>
        </p:blipFill>
        <p:spPr bwMode="auto">
          <a:xfrm>
            <a:off x="3317123" y="476672"/>
            <a:ext cx="2536432" cy="1687874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grpSp>
        <p:nvGrpSpPr>
          <p:cNvPr id="3" name="Group 26"/>
          <p:cNvGrpSpPr/>
          <p:nvPr/>
        </p:nvGrpSpPr>
        <p:grpSpPr>
          <a:xfrm>
            <a:off x="6473723" y="2598745"/>
            <a:ext cx="2536432" cy="1319091"/>
            <a:chOff x="6473723" y="2382721"/>
            <a:chExt cx="2536432" cy="131909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3723" y="2382721"/>
              <a:ext cx="2536432" cy="1319091"/>
            </a:xfrm>
            <a:prstGeom prst="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24" name="Straight Arrow Connector 23"/>
            <p:cNvCxnSpPr/>
            <p:nvPr/>
          </p:nvCxnSpPr>
          <p:spPr>
            <a:xfrm rot="5400000">
              <a:off x="8470334" y="2990496"/>
              <a:ext cx="157503" cy="8385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6821889" y="2944744"/>
              <a:ext cx="393758" cy="293486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7502558" y="2921588"/>
              <a:ext cx="374071" cy="8385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646997" y="2775066"/>
              <a:ext cx="440897" cy="158760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V="1">
              <a:off x="8565945" y="3356636"/>
              <a:ext cx="196879" cy="20963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102621" y="2953671"/>
              <a:ext cx="649862" cy="255942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/>
            <p:nvPr/>
          </p:nvCxnSpPr>
          <p:spPr>
            <a:xfrm>
              <a:off x="6997805" y="2874919"/>
              <a:ext cx="880457" cy="511886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2" descr="C:\Users\Andrew\Desktop\Current Work\Second Hand Clothing PhD\UK Interviews\Oxfam Waste Saver Photos\IMG_1972.JPG"/>
          <p:cNvPicPr>
            <a:picLocks noChangeAspect="1" noChangeArrowheads="1"/>
          </p:cNvPicPr>
          <p:nvPr/>
        </p:nvPicPr>
        <p:blipFill>
          <a:blip r:embed="rId4" cstate="print"/>
          <a:srcRect t="11413"/>
          <a:stretch>
            <a:fillRect/>
          </a:stretch>
        </p:blipFill>
        <p:spPr bwMode="auto">
          <a:xfrm>
            <a:off x="6513383" y="476672"/>
            <a:ext cx="2536432" cy="1685202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Picture 2" descr="C:\Users\Andrew Brooks\Desktop\Conferences\Sept - Oct 2010 - ASAUK, RGS, Lisbon\Clothing Banks at Royal Holloway.jpg"/>
          <p:cNvPicPr>
            <a:picLocks noChangeAspect="1" noChangeArrowheads="1"/>
          </p:cNvPicPr>
          <p:nvPr/>
        </p:nvPicPr>
        <p:blipFill>
          <a:blip r:embed="rId5" cstate="print"/>
          <a:srcRect l="11516" t="4016" r="7087" b="23622"/>
          <a:stretch>
            <a:fillRect/>
          </a:stretch>
        </p:blipFill>
        <p:spPr bwMode="auto">
          <a:xfrm>
            <a:off x="107504" y="476672"/>
            <a:ext cx="2535274" cy="1690532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sp>
        <p:nvSpPr>
          <p:cNvPr id="16" name="Right Arrow 15"/>
          <p:cNvSpPr/>
          <p:nvPr/>
        </p:nvSpPr>
        <p:spPr>
          <a:xfrm>
            <a:off x="5676268" y="1161585"/>
            <a:ext cx="913217" cy="329773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530742" y="1136218"/>
            <a:ext cx="913217" cy="329773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Andrew\Desktop\Mozambique Pictures\IMG_0440.JPG"/>
          <p:cNvPicPr>
            <a:picLocks noChangeAspect="1" noChangeArrowheads="1"/>
          </p:cNvPicPr>
          <p:nvPr/>
        </p:nvPicPr>
        <p:blipFill>
          <a:blip r:embed="rId6" cstate="print"/>
          <a:srcRect t="14604" b="35250"/>
          <a:stretch>
            <a:fillRect/>
          </a:stretch>
        </p:blipFill>
        <p:spPr bwMode="auto">
          <a:xfrm>
            <a:off x="6474657" y="4469235"/>
            <a:ext cx="2536432" cy="1696069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3" descr="C:\Users\Andrew Brooks\Desktop\Poster Photos\232.JPG"/>
          <p:cNvPicPr>
            <a:picLocks noChangeAspect="1" noChangeArrowheads="1"/>
          </p:cNvPicPr>
          <p:nvPr/>
        </p:nvPicPr>
        <p:blipFill>
          <a:blip r:embed="rId7" cstate="print"/>
          <a:srcRect t="9323" b="1764"/>
          <a:stretch>
            <a:fillRect/>
          </a:stretch>
        </p:blipFill>
        <p:spPr bwMode="auto">
          <a:xfrm>
            <a:off x="107504" y="4469235"/>
            <a:ext cx="2536432" cy="1691448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7" descr="C:\Users\Andrew\Desktop\Pictures\brooks\IMG_67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8396" y="4469235"/>
            <a:ext cx="2536432" cy="1690954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</p:pic>
      <p:sp>
        <p:nvSpPr>
          <p:cNvPr id="17" name="Right Arrow 16"/>
          <p:cNvSpPr/>
          <p:nvPr/>
        </p:nvSpPr>
        <p:spPr>
          <a:xfrm rot="5400000">
            <a:off x="7347686" y="4150009"/>
            <a:ext cx="835864" cy="360665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5739009" y="5128781"/>
            <a:ext cx="913217" cy="329773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0800000">
            <a:off x="2466648" y="5128781"/>
            <a:ext cx="913217" cy="329773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5400000">
            <a:off x="7347686" y="2128987"/>
            <a:ext cx="835864" cy="360665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sz="3100" dirty="0" smtClean="0">
                <a:solidFill>
                  <a:srgbClr val="001F2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Recorded Mozambican used-clothing imports in US Dollars 1994-2010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7544" y="1628800"/>
          <a:ext cx="8064896" cy="452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187624" y="6237312"/>
            <a:ext cx="68038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UNCOMTRADE (2011) </a:t>
            </a:r>
            <a:r>
              <a:rPr lang="en-GB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(No Data available for 1998 and 1999 or prior to 1994)</a:t>
            </a: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01063" cy="1143000"/>
          </a:xfrm>
        </p:spPr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Importing Used Clothing to Mozambique</a:t>
            </a:r>
          </a:p>
        </p:txBody>
      </p:sp>
      <p:pic>
        <p:nvPicPr>
          <p:cNvPr id="10243" name="Content Placeholder 5" descr="Copy of IMG_0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206" r="1086" b="3717"/>
          <a:stretch>
            <a:fillRect/>
          </a:stretch>
        </p:blipFill>
        <p:spPr>
          <a:xfrm>
            <a:off x="107504" y="1598097"/>
            <a:ext cx="4392487" cy="4859773"/>
          </a:xfrm>
          <a:ln w="25400">
            <a:solidFill>
              <a:schemeClr val="bg1"/>
            </a:solidFill>
          </a:ln>
        </p:spPr>
      </p:pic>
      <p:pic>
        <p:nvPicPr>
          <p:cNvPr id="10244" name="Picture 5" descr="moz 2010 055.JPG"/>
          <p:cNvPicPr>
            <a:picLocks noChangeAspect="1"/>
          </p:cNvPicPr>
          <p:nvPr/>
        </p:nvPicPr>
        <p:blipFill>
          <a:blip r:embed="rId3" cstate="print"/>
          <a:srcRect l="30217" t="10345" r="26218" b="25388"/>
          <a:stretch>
            <a:fillRect/>
          </a:stretch>
        </p:blipFill>
        <p:spPr bwMode="auto">
          <a:xfrm>
            <a:off x="4644008" y="1628800"/>
            <a:ext cx="4382037" cy="484821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IMG_0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600"/>
          </a:xfrm>
          <a:ln w="25400">
            <a:solidFill>
              <a:schemeClr val="bg1"/>
            </a:solidFill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635896" y="188640"/>
            <a:ext cx="5364088" cy="1152128"/>
          </a:xfrm>
          <a:solidFill>
            <a:srgbClr val="001F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Used Clothes are sold by individual market traders in Mozambique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Maputo Map 01.08.1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158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37312"/>
            <a:ext cx="8568952" cy="4766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Xipamanine Market</a:t>
            </a:r>
            <a:endParaRPr lang="en-GB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drew Brooks\Google Drive\Research\Textile Article 2011\IMG_6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6093296"/>
            <a:ext cx="5122912" cy="404664"/>
          </a:xfrm>
        </p:spPr>
        <p:txBody>
          <a:bodyPr/>
          <a:lstStyle/>
          <a:p>
            <a:endParaRPr lang="en-GB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1" y="188641"/>
            <a:ext cx="4128457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CT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28000" cy="3096000"/>
          </a:xfrm>
          <a:prstGeom prst="rect">
            <a:avLst/>
          </a:prstGeom>
        </p:spPr>
      </p:pic>
      <p:pic>
        <p:nvPicPr>
          <p:cNvPr id="7" name="Picture 6" descr="PICT0083.JPG"/>
          <p:cNvPicPr>
            <a:picLocks noChangeAspect="1"/>
          </p:cNvPicPr>
          <p:nvPr/>
        </p:nvPicPr>
        <p:blipFill>
          <a:blip r:embed="rId4" cstate="print"/>
          <a:srcRect t="11115" r="11621"/>
          <a:stretch>
            <a:fillRect/>
          </a:stretch>
        </p:blipFill>
        <p:spPr>
          <a:xfrm>
            <a:off x="251520" y="3501008"/>
            <a:ext cx="4129200" cy="3114661"/>
          </a:xfrm>
          <a:prstGeom prst="rect">
            <a:avLst/>
          </a:prstGeom>
        </p:spPr>
      </p:pic>
      <p:pic>
        <p:nvPicPr>
          <p:cNvPr id="8" name="Picture 7" descr="IMG_6703.JPG"/>
          <p:cNvPicPr>
            <a:picLocks noChangeAspect="1"/>
          </p:cNvPicPr>
          <p:nvPr/>
        </p:nvPicPr>
        <p:blipFill>
          <a:blip r:embed="rId5" cstate="print"/>
          <a:srcRect r="11102"/>
          <a:stretch>
            <a:fillRect/>
          </a:stretch>
        </p:blipFill>
        <p:spPr>
          <a:xfrm>
            <a:off x="4788024" y="3501008"/>
            <a:ext cx="4128459" cy="3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6093296"/>
            <a:ext cx="5122912" cy="404664"/>
          </a:xfrm>
        </p:spPr>
        <p:txBody>
          <a:bodyPr/>
          <a:lstStyle/>
          <a:p>
            <a:endParaRPr lang="en-GB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1" y="188641"/>
            <a:ext cx="4128457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CT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28000" cy="3096000"/>
          </a:xfrm>
          <a:prstGeom prst="rect">
            <a:avLst/>
          </a:prstGeom>
        </p:spPr>
      </p:pic>
      <p:pic>
        <p:nvPicPr>
          <p:cNvPr id="7" name="Picture 6" descr="PICT0083.JPG"/>
          <p:cNvPicPr>
            <a:picLocks noChangeAspect="1"/>
          </p:cNvPicPr>
          <p:nvPr/>
        </p:nvPicPr>
        <p:blipFill>
          <a:blip r:embed="rId4" cstate="print"/>
          <a:srcRect t="11115" r="11621"/>
          <a:stretch>
            <a:fillRect/>
          </a:stretch>
        </p:blipFill>
        <p:spPr>
          <a:xfrm>
            <a:off x="251520" y="3501008"/>
            <a:ext cx="4129200" cy="3114661"/>
          </a:xfrm>
          <a:prstGeom prst="rect">
            <a:avLst/>
          </a:prstGeom>
        </p:spPr>
      </p:pic>
      <p:pic>
        <p:nvPicPr>
          <p:cNvPr id="8" name="Picture 7" descr="IMG_6703.JPG"/>
          <p:cNvPicPr>
            <a:picLocks noChangeAspect="1"/>
          </p:cNvPicPr>
          <p:nvPr/>
        </p:nvPicPr>
        <p:blipFill>
          <a:blip r:embed="rId5" cstate="print"/>
          <a:srcRect r="11102"/>
          <a:stretch>
            <a:fillRect/>
          </a:stretch>
        </p:blipFill>
        <p:spPr>
          <a:xfrm>
            <a:off x="4788024" y="3501008"/>
            <a:ext cx="4128459" cy="3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2644170"/>
            <a:ext cx="6912768" cy="1569660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001F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1F2E"/>
                </a:solidFill>
                <a:latin typeface="Times New Roman" pitchFamily="18" charset="0"/>
                <a:cs typeface="Times New Roman" pitchFamily="18" charset="0"/>
              </a:rPr>
              <a:t>The opening of a bale is a </a:t>
            </a:r>
            <a:r>
              <a:rPr lang="en-GB" sz="3200" i="1" dirty="0" smtClean="0">
                <a:solidFill>
                  <a:srgbClr val="001F2E"/>
                </a:solidFill>
                <a:latin typeface="Times New Roman" pitchFamily="18" charset="0"/>
                <a:cs typeface="Times New Roman" pitchFamily="18" charset="0"/>
              </a:rPr>
              <a:t>‘toda bola’ </a:t>
            </a:r>
            <a:r>
              <a:rPr lang="en-GB" sz="3200" dirty="0" smtClean="0">
                <a:solidFill>
                  <a:srgbClr val="001F2E"/>
                </a:solidFill>
                <a:latin typeface="Times New Roman" pitchFamily="18" charset="0"/>
                <a:cs typeface="Times New Roman" pitchFamily="18" charset="0"/>
              </a:rPr>
              <a:t>, a lottery where vendors never know what quality of clothes they will find...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180</Words>
  <Application>Microsoft Macintosh PowerPoint</Application>
  <PresentationFormat>On-screen Show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Dr. Andrew Brooks Department of Geography</vt:lpstr>
      <vt:lpstr>The Second-hand clothing commodity chain</vt:lpstr>
      <vt:lpstr>Recorded Mozambican used-clothing imports in US Dollars 1994-2010</vt:lpstr>
      <vt:lpstr>Importing Used Clothing to Mozambique</vt:lpstr>
      <vt:lpstr>Used Clothes are sold by individual market traders in Mozambique</vt:lpstr>
      <vt:lpstr>PowerPoint Presentation</vt:lpstr>
      <vt:lpstr>Xipamanine Market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Used clothing is often torn, dirty or low value. </vt:lpstr>
      <vt:lpstr>Traders like Eduardo can profit from used clothing sales. Earning approximately $160 per month.</vt:lpstr>
      <vt:lpstr>PowerPoint Presentation</vt:lpstr>
      <vt:lpstr>‘One group or class’s discards, or rags, are taken up by another group or class and regarded as riches.’ Palmer and Clark (2005) </vt:lpstr>
      <vt:lpstr>Voice of America (2010)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Used Clothing Market in Mozambique</dc:title>
  <dc:creator>Andrew Brooks - KCL</dc:creator>
  <cp:lastModifiedBy>Bronwen Muller</cp:lastModifiedBy>
  <cp:revision>58</cp:revision>
  <dcterms:created xsi:type="dcterms:W3CDTF">2011-11-15T11:12:08Z</dcterms:created>
  <dcterms:modified xsi:type="dcterms:W3CDTF">2014-03-12T07:53:43Z</dcterms:modified>
</cp:coreProperties>
</file>