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4" r:id="rId4"/>
    <p:sldId id="258" r:id="rId5"/>
    <p:sldId id="259" r:id="rId6"/>
    <p:sldId id="275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70" r:id="rId15"/>
    <p:sldId id="268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5E5C-470D-437C-965F-3034C0D99E4A}" type="datetimeFigureOut">
              <a:rPr lang="en-US" smtClean="0"/>
              <a:pPr/>
              <a:t>2014/03/12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C404-B578-4C54-86D1-6E009EED6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://www.solidaritypeacetrust.org/127/gone-to-egoli/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OPERATING ON THE MARGINS</a:t>
            </a:r>
            <a:b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0" i="1" dirty="0" err="1" smtClean="0">
                <a:solidFill>
                  <a:schemeClr val="accent2">
                    <a:lumMod val="50000"/>
                  </a:schemeClr>
                </a:solidFill>
              </a:rPr>
              <a:t>Omalayisha</a:t>
            </a:r>
            <a:r>
              <a:rPr lang="en-US" sz="2800" b="0" i="1" dirty="0" smtClean="0">
                <a:solidFill>
                  <a:schemeClr val="accent2">
                    <a:lumMod val="50000"/>
                  </a:schemeClr>
                </a:solidFill>
              </a:rPr>
              <a:t>, An Industry And Livelihood Channel In Need o</a:t>
            </a:r>
            <a:r>
              <a:rPr lang="en-US" sz="2800" b="0" i="1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en-US" sz="2800" b="0" i="1" dirty="0" smtClean="0">
                <a:solidFill>
                  <a:schemeClr val="accent2">
                    <a:lumMod val="50000"/>
                  </a:schemeClr>
                </a:solidFill>
              </a:rPr>
              <a:t>  An Operating Framework</a:t>
            </a:r>
            <a:endParaRPr lang="en-US" sz="2800" b="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133600"/>
            <a:ext cx="43434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Presented by:</a:t>
            </a:r>
          </a:p>
          <a:p>
            <a:pPr algn="ctr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600" i="1" dirty="0" err="1" smtClean="0">
                <a:solidFill>
                  <a:schemeClr val="accent2">
                    <a:lumMod val="50000"/>
                  </a:schemeClr>
                </a:solidFill>
              </a:rPr>
              <a:t>Vusilizwe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 Thebe</a:t>
            </a:r>
          </a:p>
          <a:p>
            <a:pPr algn="ctr"/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Department of Development Studies</a:t>
            </a:r>
          </a:p>
          <a:p>
            <a:pPr algn="ctr"/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National University of Lesotho</a:t>
            </a:r>
            <a:endParaRPr lang="en-US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https://encrypted-tbn3.gstatic.com/images?q=tbn:ANd9GcQvh8y4AIn7kTADeGju4_YYAjKj3i5DsLQ3Rl1k_GidCCTVnGb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4800599" cy="403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8041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67600" cy="6413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b="0" dirty="0" smtClean="0">
                <a:solidFill>
                  <a:schemeClr val="accent2">
                    <a:lumMod val="50000"/>
                  </a:schemeClr>
                </a:solidFill>
              </a:rPr>
              <a:t>How the industry operates?</a:t>
            </a:r>
            <a:endParaRPr lang="en-US" sz="44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295400"/>
            <a:ext cx="4724400" cy="556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Too informal with easy of entry and exit: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No umbrella body/association</a:t>
            </a: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No operation permits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Anyone with car, can hire trailer &amp; find clients to serve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Convenient door-to-door/home-to-home service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Cash, prepaid or cash on delivery terms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Use of bribes (strive by operating on the margin)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Content Placeholder 5" descr="http://www.solidaritypeacetrust.org/wp-content/uploads/2010/02/gonetoegoli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36" y="1295400"/>
            <a:ext cx="4191000" cy="47362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7058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Effects of new developments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418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Return of goods on shop shelves led to decline on outbound trips.</a:t>
            </a: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New immigration policy closed the lucrative people smuggling function.</a:t>
            </a: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Fewer outbound trips: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Average one in two months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Transportation of funeral parties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Made up for loss of business during holidays</a:t>
            </a:r>
            <a:endParaRPr lang="en-US" sz="3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0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Effects cont.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Demand for service to rural south-western Mat. remained stable:</a:t>
            </a:r>
          </a:p>
          <a:p>
            <a:pPr marL="0" indent="0" algn="just">
              <a:buNone/>
            </a:pPr>
            <a:endParaRPr lang="en-US" sz="1600" dirty="0" smtClean="0"/>
          </a:p>
          <a:p>
            <a:pPr algn="just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Rural migrants remitted food and other items that were available locally monthly due to convenience</a:t>
            </a:r>
          </a:p>
          <a:p>
            <a:pPr marL="0" indent="0" algn="just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Use </a:t>
            </a:r>
            <a:r>
              <a:rPr lang="en-US" sz="2800" i="1" dirty="0" err="1" smtClean="0">
                <a:solidFill>
                  <a:schemeClr val="accent1">
                    <a:lumMod val="50000"/>
                  </a:schemeClr>
                </a:solidFill>
              </a:rPr>
              <a:t>omalayisha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as convenient mode of transport on journeys home on holidays, vacations, emergencies</a:t>
            </a:r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Urban operators gained access to rural communities by employing drivers from such communities.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62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New demands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2">
                    <a:lumMod val="25000"/>
                  </a:schemeClr>
                </a:solidFill>
              </a:rPr>
              <a:t>Facilitating movement of children under 17: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Assisting migrant parents with movement of children during school holidays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Became a core function after immigration changes on children under 17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sz="3800" dirty="0" smtClean="0">
                <a:solidFill>
                  <a:schemeClr val="bg2">
                    <a:lumMod val="25000"/>
                  </a:schemeClr>
                </a:solidFill>
              </a:rPr>
              <a:t>Assisting mothers with infants: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Migrant mothers enlist services of transporters to take young children to parents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1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77000" cy="68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0" dirty="0" smtClean="0">
                <a:solidFill>
                  <a:schemeClr val="accent2">
                    <a:lumMod val="75000"/>
                  </a:schemeClr>
                </a:solidFill>
              </a:rPr>
              <a:t>Deeply embedded</a:t>
            </a:r>
            <a:endParaRPr lang="en-US" sz="40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914400"/>
            <a:ext cx="4572000" cy="5867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Like the rural bus service, the industry has become a permanent feature  in semi-proletarian Mat.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ociety.</a:t>
            </a:r>
          </a:p>
          <a:p>
            <a:pPr algn="just"/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mmigration policy  strengthened semi-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proletarianisation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Deepened the enculturation of </a:t>
            </a:r>
            <a:r>
              <a:rPr lang="en-US" sz="2000" i="1" dirty="0" err="1" smtClean="0">
                <a:solidFill>
                  <a:schemeClr val="accent2">
                    <a:lumMod val="75000"/>
                  </a:schemeClr>
                </a:solidFill>
              </a:rPr>
              <a:t>omalayisha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/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arallels between historical movement of remittances to rural areas  and the contemporary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malayisha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system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3.gstatic.com/images?q=tbn:ANd9GcQvh8y4AIn7kTADeGju4_YYAjKj3i5DsLQ3Rl1k_GidCCTVnGb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4190999" cy="4648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0045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48600" cy="869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0" dirty="0" smtClean="0">
                <a:solidFill>
                  <a:schemeClr val="accent4">
                    <a:lumMod val="50000"/>
                  </a:schemeClr>
                </a:solidFill>
              </a:rPr>
              <a:t>Problem areas</a:t>
            </a:r>
            <a:endParaRPr lang="en-US" sz="3600" b="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1435100"/>
            <a:ext cx="4572000" cy="5422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Operate on the margins of law </a:t>
            </a:r>
          </a:p>
          <a:p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Use of dilapidated, </a:t>
            </a:r>
            <a:r>
              <a:rPr lang="en-US" sz="2400" i="1" dirty="0" err="1" smtClean="0">
                <a:solidFill>
                  <a:schemeClr val="accent2">
                    <a:lumMod val="50000"/>
                  </a:schemeClr>
                </a:solidFill>
              </a:rPr>
              <a:t>unroadworthy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vehicles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Lack of an operating framework.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Issues of legitimacy (from officials)</a:t>
            </a:r>
          </a:p>
          <a:p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Breakdowns and a challenge to other road users.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Promote corruption by bribing traffic and border officials for access routes/cold drink fee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Overloaded taxis transport people and their possessions during the festive season.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1905001"/>
            <a:ext cx="4337050" cy="41148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51935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Operating framework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i="1" dirty="0" err="1" smtClean="0">
                <a:solidFill>
                  <a:schemeClr val="accent4">
                    <a:lumMod val="75000"/>
                  </a:schemeClr>
                </a:solidFill>
              </a:rPr>
              <a:t>Omalayisha</a:t>
            </a:r>
            <a:r>
              <a:rPr lang="en-US" sz="3300" dirty="0" smtClean="0">
                <a:solidFill>
                  <a:schemeClr val="accent4">
                    <a:lumMod val="75000"/>
                  </a:schemeClr>
                </a:solidFill>
              </a:rPr>
              <a:t> now operate modern and roadworthy fleets</a:t>
            </a:r>
          </a:p>
          <a:p>
            <a:pPr marL="0" indent="0">
              <a:buNone/>
            </a:pPr>
            <a:endParaRPr lang="en-US" sz="33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accent4">
                    <a:lumMod val="75000"/>
                  </a:schemeClr>
                </a:solidFill>
              </a:rPr>
              <a:t>But industry needs a regulatory framework: 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To guide operations</a:t>
            </a:r>
          </a:p>
          <a:p>
            <a:pPr marL="0" indent="0">
              <a:buNone/>
            </a:pPr>
            <a:endParaRPr lang="en-US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To protect transporters from harassment by traffic &amp; law enforcement agencies</a:t>
            </a:r>
          </a:p>
          <a:p>
            <a:pPr marL="0" indent="0">
              <a:buNone/>
            </a:pPr>
            <a:endParaRPr lang="en-US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For the industry to contribute to South African economy</a:t>
            </a:r>
          </a:p>
          <a:p>
            <a:pPr marL="0" indent="0">
              <a:buNone/>
            </a:pPr>
            <a:endParaRPr lang="en-US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002060"/>
                </a:solidFill>
              </a:rPr>
              <a:t>But maintain the informal nature of the industry, which makes the industry unique and convenient for migrants</a:t>
            </a:r>
            <a:endParaRPr lang="en-US" sz="3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36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67400"/>
            <a:ext cx="9144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0" i="1" dirty="0" smtClean="0">
                <a:solidFill>
                  <a:schemeClr val="accent4">
                    <a:lumMod val="75000"/>
                  </a:schemeClr>
                </a:solidFill>
              </a:rPr>
              <a:t>END</a:t>
            </a:r>
            <a:endParaRPr lang="en-US" sz="5400" b="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1792288" y="6781800"/>
            <a:ext cx="54864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s://encrypted-tbn3.gstatic.com/images?q=tbn:ANd9GcQUc3_A7T0cAbwMIx9tgHLjudYkg8v1Ezc96FzalenU5uyQYsvD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" r="64"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8983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Intro.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solidFill>
                  <a:schemeClr val="accent4">
                    <a:lumMod val="75000"/>
                  </a:schemeClr>
                </a:solidFill>
              </a:rPr>
              <a:t>Article focuses on cross-border goods courier industry and movement of remittances from RSA  to </a:t>
            </a:r>
            <a:r>
              <a:rPr lang="en-US" sz="3300" dirty="0" err="1" smtClean="0">
                <a:solidFill>
                  <a:schemeClr val="accent4">
                    <a:lumMod val="75000"/>
                  </a:schemeClr>
                </a:solidFill>
              </a:rPr>
              <a:t>Zim</a:t>
            </a:r>
            <a:r>
              <a:rPr lang="en-US" sz="33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33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chemeClr val="accent4">
                    <a:lumMod val="75000"/>
                  </a:schemeClr>
                </a:solidFill>
              </a:rPr>
              <a:t>Remittances and their movement are key issues in worker-peasant or migrant labor communities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elocation of urban-based livelihoods fro 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Byo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 to 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Jhb</a:t>
            </a:r>
            <a:endParaRPr lang="en-US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Cross-border movement of remittances grew into big business &amp; industry.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Industry dominated by South African based Ndebele migrants (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omalayisha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en-US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Omalayisha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 had taken over the role of the rural bus service.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 They were central role players in rural economy.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Intro.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7030A0"/>
                </a:solidFill>
              </a:rPr>
              <a:t>The rapid </a:t>
            </a:r>
            <a:r>
              <a:rPr lang="en-US" sz="2800" dirty="0" smtClean="0">
                <a:solidFill>
                  <a:srgbClr val="7030A0"/>
                </a:solidFill>
              </a:rPr>
              <a:t>‘same </a:t>
            </a:r>
            <a:r>
              <a:rPr lang="en-US" sz="2800" dirty="0">
                <a:solidFill>
                  <a:srgbClr val="7030A0"/>
                </a:solidFill>
              </a:rPr>
              <a:t>day or overnight’ service bridged the geographical gap between </a:t>
            </a:r>
            <a:r>
              <a:rPr lang="en-US" sz="2800" dirty="0" smtClean="0">
                <a:solidFill>
                  <a:srgbClr val="7030A0"/>
                </a:solidFill>
              </a:rPr>
              <a:t>Johannesburg </a:t>
            </a:r>
            <a:r>
              <a:rPr lang="en-US" sz="2800" dirty="0">
                <a:solidFill>
                  <a:srgbClr val="7030A0"/>
                </a:solidFill>
              </a:rPr>
              <a:t>and even remote areas of Matabeleland, and </a:t>
            </a:r>
            <a:r>
              <a:rPr lang="en-US" sz="2800" dirty="0" smtClean="0">
                <a:solidFill>
                  <a:srgbClr val="7030A0"/>
                </a:solidFill>
              </a:rPr>
              <a:t>by moving people</a:t>
            </a:r>
            <a:r>
              <a:rPr lang="en-US" sz="2800" dirty="0">
                <a:solidFill>
                  <a:srgbClr val="7030A0"/>
                </a:solidFill>
              </a:rPr>
              <a:t>, goods and cash remittances, it provided an apparently </a:t>
            </a:r>
            <a:r>
              <a:rPr lang="en-US" sz="2800" dirty="0" smtClean="0">
                <a:solidFill>
                  <a:srgbClr val="7030A0"/>
                </a:solidFill>
              </a:rPr>
              <a:t>sustainable </a:t>
            </a:r>
            <a:r>
              <a:rPr lang="en-US" sz="2800" dirty="0">
                <a:solidFill>
                  <a:srgbClr val="7030A0"/>
                </a:solidFill>
              </a:rPr>
              <a:t>and seamless exchange between </a:t>
            </a:r>
            <a:r>
              <a:rPr lang="en-US" sz="2800" dirty="0" err="1">
                <a:solidFill>
                  <a:srgbClr val="7030A0"/>
                </a:solidFill>
              </a:rPr>
              <a:t>labour</a:t>
            </a:r>
            <a:r>
              <a:rPr lang="en-US" sz="2800" dirty="0">
                <a:solidFill>
                  <a:srgbClr val="7030A0"/>
                </a:solidFill>
              </a:rPr>
              <a:t> and its earnings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Omalayisha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were a permanent feature on South African roads and despite visible police presence and evidence of harassment by traffic and law enforcement agencies, they continued to persevere.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8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Intro. 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en-US" sz="4200" dirty="0" smtClean="0">
                <a:solidFill>
                  <a:schemeClr val="accent2">
                    <a:lumMod val="75000"/>
                  </a:schemeClr>
                </a:solidFill>
              </a:rPr>
              <a:t>Certain developments after year 2009 in both Zimbabwe and South Africa</a:t>
            </a:r>
            <a:r>
              <a:rPr lang="en-US" sz="42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n-US" sz="4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0">
              <a:buNone/>
            </a:pPr>
            <a:endParaRPr lang="en-US" dirty="0" smtClean="0"/>
          </a:p>
          <a:p>
            <a:pPr indent="0"/>
            <a:r>
              <a:rPr lang="en-US" dirty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Dolarisation</a:t>
            </a:r>
            <a:r>
              <a:rPr lang="en-US" dirty="0" smtClean="0">
                <a:solidFill>
                  <a:srgbClr val="7030A0"/>
                </a:solidFill>
              </a:rPr>
              <a:t> in Zimbabwe after GNU.</a:t>
            </a:r>
          </a:p>
          <a:p>
            <a:pPr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indent="0"/>
            <a:r>
              <a:rPr lang="en-US" dirty="0" smtClean="0">
                <a:solidFill>
                  <a:srgbClr val="7030A0"/>
                </a:solidFill>
              </a:rPr>
              <a:t> South Africa’s policy of good neighborliness (ZDP).</a:t>
            </a:r>
          </a:p>
          <a:p>
            <a:pPr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indent="0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Threatened the core of industry business.</a:t>
            </a:r>
          </a:p>
          <a:p>
            <a:pPr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indent="0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Many cynics saw the end of the industry.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Intr. Cont.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indent="0">
              <a:buNone/>
            </a:pPr>
            <a:endParaRPr lang="en-US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0"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I set out to understand the future of the industry in the context of new developments.</a:t>
            </a:r>
          </a:p>
          <a:p>
            <a:pPr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indent="0"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To do this I needed to understand:</a:t>
            </a:r>
          </a:p>
          <a:p>
            <a:pPr indent="0">
              <a:buNone/>
            </a:pPr>
            <a:endParaRPr lang="en-US" dirty="0" smtClean="0"/>
          </a:p>
          <a:p>
            <a:pPr indent="0"/>
            <a:r>
              <a:rPr lang="en-US" dirty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The industry &amp; its background</a:t>
            </a:r>
          </a:p>
          <a:p>
            <a:pPr indent="0">
              <a:buNone/>
            </a:pPr>
            <a:endParaRPr lang="en-US" i="1" dirty="0" smtClean="0">
              <a:solidFill>
                <a:srgbClr val="7030A0"/>
              </a:solidFill>
            </a:endParaRPr>
          </a:p>
          <a:p>
            <a:pPr indent="0"/>
            <a:r>
              <a:rPr lang="en-US" i="1" dirty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Operations &amp; challenges</a:t>
            </a:r>
          </a:p>
          <a:p>
            <a:pPr indent="0"/>
            <a:endParaRPr lang="en-US" i="1" dirty="0" smtClean="0">
              <a:solidFill>
                <a:srgbClr val="7030A0"/>
              </a:solidFill>
            </a:endParaRPr>
          </a:p>
          <a:p>
            <a:pPr indent="0"/>
            <a:r>
              <a:rPr lang="en-US" i="1" dirty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Where they seat among the Ndebele migrant community </a:t>
            </a:r>
          </a:p>
          <a:p>
            <a:pPr indent="0">
              <a:buNone/>
            </a:pPr>
            <a:endParaRPr lang="en-US" i="1" dirty="0" smtClean="0">
              <a:solidFill>
                <a:srgbClr val="7030A0"/>
              </a:solidFill>
            </a:endParaRPr>
          </a:p>
          <a:p>
            <a:pPr indent="0">
              <a:buNone/>
            </a:pPr>
            <a:endParaRPr lang="en-US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Intro. Cont.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Paper offers a unique perspective on cross-border transporters.</a:t>
            </a: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Rather than criminalizing their activities it views them as: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i="1" dirty="0" smtClean="0">
                <a:solidFill>
                  <a:srgbClr val="7030A0"/>
                </a:solidFill>
              </a:rPr>
              <a:t>A necessary and indispensable industry and channel of remittances for worker-peasantries.</a:t>
            </a:r>
          </a:p>
          <a:p>
            <a:pPr marL="0" indent="0">
              <a:buNone/>
            </a:pPr>
            <a:endParaRPr lang="en-US" sz="2800" i="1" dirty="0" smtClean="0">
              <a:solidFill>
                <a:srgbClr val="7030A0"/>
              </a:solidFill>
            </a:endParaRPr>
          </a:p>
          <a:p>
            <a:r>
              <a:rPr lang="en-US" sz="2800" i="1" dirty="0" smtClean="0">
                <a:solidFill>
                  <a:srgbClr val="7030A0"/>
                </a:solidFill>
              </a:rPr>
              <a:t>Its existence is tied to the changed character of urban-based livelihoods in Zimbabwe in in general and Mat. </a:t>
            </a:r>
            <a:r>
              <a:rPr lang="en-US" sz="2800" i="1" dirty="0">
                <a:solidFill>
                  <a:srgbClr val="7030A0"/>
                </a:solidFill>
              </a:rPr>
              <a:t>i</a:t>
            </a:r>
            <a:r>
              <a:rPr lang="en-US" sz="2800" i="1" dirty="0" smtClean="0">
                <a:solidFill>
                  <a:srgbClr val="7030A0"/>
                </a:solidFill>
              </a:rPr>
              <a:t>n particular.</a:t>
            </a:r>
          </a:p>
          <a:p>
            <a:pPr marL="0" indent="0">
              <a:buNone/>
            </a:pPr>
            <a:endParaRPr lang="en-US" sz="2800" i="1" dirty="0">
              <a:solidFill>
                <a:srgbClr val="7030A0"/>
              </a:solidFill>
            </a:endParaRPr>
          </a:p>
          <a:p>
            <a:r>
              <a:rPr lang="en-US" sz="2800" i="1" dirty="0" smtClean="0">
                <a:solidFill>
                  <a:srgbClr val="7030A0"/>
                </a:solidFill>
              </a:rPr>
              <a:t>It needs a framework that will legitimize and guide operations but maintain </a:t>
            </a:r>
            <a:r>
              <a:rPr lang="en-US" sz="2800" i="1" smtClean="0">
                <a:solidFill>
                  <a:srgbClr val="7030A0"/>
                </a:solidFill>
              </a:rPr>
              <a:t>the informality.  </a:t>
            </a:r>
            <a:endParaRPr lang="en-US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Methodology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Selected reading of literature and reviews of studies on Zimbabwe migration </a:t>
            </a:r>
          </a:p>
          <a:p>
            <a:pPr>
              <a:buNone/>
            </a:pPr>
            <a:endParaRPr lang="en-US" sz="3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Extended study of </a:t>
            </a:r>
            <a:r>
              <a:rPr lang="en-US" sz="3800" i="1" dirty="0" err="1" smtClean="0">
                <a:solidFill>
                  <a:schemeClr val="accent2">
                    <a:lumMod val="50000"/>
                  </a:schemeClr>
                </a:solidFill>
              </a:rPr>
              <a:t>omalayisha</a:t>
            </a: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 &amp; clients between 2007 and 2013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Study divided into two: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7030A0"/>
                </a:solidFill>
              </a:rPr>
              <a:t>2007 – 2009 – Study detailed origins &amp; significance of </a:t>
            </a:r>
            <a:r>
              <a:rPr lang="en-US" i="1" dirty="0" err="1" smtClean="0">
                <a:solidFill>
                  <a:srgbClr val="7030A0"/>
                </a:solidFill>
              </a:rPr>
              <a:t>omalayisha</a:t>
            </a:r>
            <a:r>
              <a:rPr lang="en-US" i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i="1" dirty="0" smtClean="0">
                <a:solidFill>
                  <a:srgbClr val="7030A0"/>
                </a:solidFill>
              </a:rPr>
              <a:t>2010 – 2013 – follow-up study.</a:t>
            </a:r>
          </a:p>
          <a:p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i="1" dirty="0" smtClean="0">
                <a:solidFill>
                  <a:srgbClr val="7030A0"/>
                </a:solidFill>
              </a:rPr>
              <a:t>Extended studies also drew accounts from 147 migrant clients. </a:t>
            </a:r>
            <a:endParaRPr lang="en-US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Origins of the industry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A Johannesburg/rural Matabeleland South Service:</a:t>
            </a:r>
          </a:p>
          <a:p>
            <a:pPr marL="0" indent="0">
              <a:buNone/>
            </a:pPr>
            <a:endParaRPr lang="en-US" sz="15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Provided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service to migrants community, from the Johannesburg inner-city to Soweto, and expanded to Pretoria and surrounding areas like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Diepslot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Started as informal, part-time activity by migrants who owned cars.</a:t>
            </a:r>
          </a:p>
          <a:p>
            <a:pPr marL="0" indent="0">
              <a:buNone/>
            </a:pPr>
            <a:endParaRPr lang="en-US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100" i="1" dirty="0" err="1" smtClean="0">
                <a:solidFill>
                  <a:schemeClr val="accent6">
                    <a:lumMod val="50000"/>
                  </a:schemeClr>
                </a:solidFill>
              </a:rPr>
              <a:t>Omalayisha</a:t>
            </a:r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 transformed to full-time and business activity with increased migration into South African cities in late 1990s .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100" dirty="0" smtClean="0">
                <a:solidFill>
                  <a:schemeClr val="accent6">
                    <a:lumMod val="50000"/>
                  </a:schemeClr>
                </a:solidFill>
              </a:rPr>
              <a:t>Community orientation: served migrants from same communities (friends, neighbors, kin)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7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Origins cont.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With the extension of service to Bulawayo, the industry lost its community orientation.</a:t>
            </a:r>
          </a:p>
          <a:p>
            <a:pPr marL="0" indent="0" algn="just">
              <a:buNone/>
            </a:pPr>
            <a:endParaRPr lang="en-US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More migrant entrepreneurs entered the industry </a:t>
            </a:r>
          </a:p>
          <a:p>
            <a:pPr marL="0" indent="0" algn="just">
              <a:buNone/>
            </a:pPr>
            <a:endParaRPr lang="en-US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Post-2000, it spread to most parts of Zimbabwe.</a:t>
            </a:r>
          </a:p>
          <a:p>
            <a:pPr marL="0" indent="0" algn="just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3000" i="1" dirty="0" err="1" smtClean="0">
                <a:solidFill>
                  <a:srgbClr val="C00000"/>
                </a:solidFill>
              </a:rPr>
              <a:t>Omalayisha</a:t>
            </a:r>
            <a:r>
              <a:rPr lang="en-US" sz="3000" dirty="0" smtClean="0">
                <a:solidFill>
                  <a:srgbClr val="C00000"/>
                </a:solidFill>
              </a:rPr>
              <a:t> were transporting anything &amp; everything across borders at a price.</a:t>
            </a:r>
          </a:p>
          <a:p>
            <a:pPr marL="0" indent="0" algn="just">
              <a:buNone/>
            </a:pPr>
            <a:endParaRPr lang="en-US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People smuggling became core and lucrative business.</a:t>
            </a:r>
          </a:p>
          <a:p>
            <a:pPr marL="0" indent="0" algn="just">
              <a:buNone/>
            </a:pPr>
            <a:endParaRPr lang="en-US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Both transporters and migrants saw nothing wrong with such activities (</a:t>
            </a:r>
            <a:r>
              <a:rPr lang="en-US" sz="2600" i="1" dirty="0" err="1" smtClean="0">
                <a:solidFill>
                  <a:schemeClr val="accent6">
                    <a:lumMod val="50000"/>
                  </a:schemeClr>
                </a:solidFill>
              </a:rPr>
              <a:t>omalayisha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 offered a service to a client base and the client needed the service and were willing to pay for the service). 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5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939</Words>
  <Application>Microsoft Macintosh PowerPoint</Application>
  <PresentationFormat>On-screen Show (4:3)</PresentationFormat>
  <Paragraphs>170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OPERATING ON THE MARGINS  Omalayisha, An Industry And Livelihood Channel In Need of  An Operating Framework</vt:lpstr>
      <vt:lpstr>Intro. </vt:lpstr>
      <vt:lpstr>Intro. Cont.</vt:lpstr>
      <vt:lpstr>Intro. Cont.</vt:lpstr>
      <vt:lpstr>Intr. Cont.</vt:lpstr>
      <vt:lpstr>Intro. Cont.</vt:lpstr>
      <vt:lpstr>Methodology</vt:lpstr>
      <vt:lpstr>Origins of the industry</vt:lpstr>
      <vt:lpstr>Origins cont.</vt:lpstr>
      <vt:lpstr>How the industry operates?</vt:lpstr>
      <vt:lpstr>Effects of new developments</vt:lpstr>
      <vt:lpstr>Effects cont.</vt:lpstr>
      <vt:lpstr>New demands</vt:lpstr>
      <vt:lpstr>Deeply embedded</vt:lpstr>
      <vt:lpstr>Problem areas</vt:lpstr>
      <vt:lpstr>Operating framework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LIVELIHOOD BUSINESS</dc:title>
  <dc:creator>User</dc:creator>
  <cp:lastModifiedBy>Bronwen Muller</cp:lastModifiedBy>
  <cp:revision>57</cp:revision>
  <dcterms:created xsi:type="dcterms:W3CDTF">2014-01-27T16:06:54Z</dcterms:created>
  <dcterms:modified xsi:type="dcterms:W3CDTF">2014-03-12T07:54:45Z</dcterms:modified>
</cp:coreProperties>
</file>